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8" r:id="rId2"/>
    <p:sldId id="353" r:id="rId3"/>
    <p:sldId id="358" r:id="rId4"/>
    <p:sldId id="371" r:id="rId5"/>
    <p:sldId id="359" r:id="rId6"/>
    <p:sldId id="361" r:id="rId7"/>
    <p:sldId id="362" r:id="rId8"/>
    <p:sldId id="360" r:id="rId9"/>
    <p:sldId id="363" r:id="rId10"/>
    <p:sldId id="375" r:id="rId11"/>
    <p:sldId id="376" r:id="rId12"/>
    <p:sldId id="385" r:id="rId13"/>
    <p:sldId id="377" r:id="rId14"/>
    <p:sldId id="378" r:id="rId15"/>
    <p:sldId id="380" r:id="rId16"/>
    <p:sldId id="381" r:id="rId17"/>
    <p:sldId id="384" r:id="rId18"/>
    <p:sldId id="386" r:id="rId19"/>
    <p:sldId id="379" r:id="rId20"/>
    <p:sldId id="369" r:id="rId21"/>
    <p:sldId id="370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3060BE7-7498-4AD5-ADCD-1910491F6782}">
          <p14:sldIdLst>
            <p14:sldId id="258"/>
            <p14:sldId id="353"/>
            <p14:sldId id="358"/>
            <p14:sldId id="371"/>
            <p14:sldId id="359"/>
            <p14:sldId id="361"/>
            <p14:sldId id="362"/>
            <p14:sldId id="360"/>
            <p14:sldId id="363"/>
            <p14:sldId id="375"/>
            <p14:sldId id="376"/>
            <p14:sldId id="385"/>
            <p14:sldId id="377"/>
            <p14:sldId id="378"/>
            <p14:sldId id="380"/>
            <p14:sldId id="381"/>
            <p14:sldId id="384"/>
            <p14:sldId id="386"/>
            <p14:sldId id="379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057"/>
    <a:srgbClr val="017070"/>
    <a:srgbClr val="0FBEBA"/>
    <a:srgbClr val="E6E6E6"/>
    <a:srgbClr val="028580"/>
    <a:srgbClr val="009A98"/>
    <a:srgbClr val="4785B1"/>
    <a:srgbClr val="011A26"/>
    <a:srgbClr val="0A717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07B60C2-D60C-4CB7-88D9-ADFF0EC08B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6C6374-CE3E-46E2-8253-768FE0EB6D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C98F-F17E-4FC6-A3B1-506D5BA63BE4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2CEE02-CDA3-4231-A153-63319DEFC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4DE93A-29E0-48C0-BA91-FCCD03BB4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D622D-C318-4A52-B737-609FE9F6F7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137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9D7E7-BCAD-4F0D-81E0-4E18E5094FE1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B2322-9152-4A50-B5C5-720AC97E8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52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B2322-9152-4A50-B5C5-720AC97E811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9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B2322-9152-4A50-B5C5-720AC97E811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B2322-9152-4A50-B5C5-720AC97E811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79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98994BA-E76F-4F7B-BA0D-39768D2AB3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552"/>
            <a:ext cx="12192000" cy="6858000"/>
          </a:xfrm>
          <a:prstGeom prst="rect">
            <a:avLst/>
          </a:prstGeom>
          <a:scene3d>
            <a:camera prst="orthographicFront">
              <a:rot lat="10800000" lon="10800000" rev="10800000"/>
            </a:camera>
            <a:lightRig rig="threePt" dir="t"/>
          </a:scene3d>
        </p:spPr>
      </p:pic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2425090B-53DD-4429-83BF-E88A2CEC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8DD21183-4276-45BF-AF7D-53343788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‹#›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304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829ACC20-D018-42F5-9477-AE016CCE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9CEE3DB1-D315-4891-B87B-0E68438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‹#›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5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1078A-AA10-47A3-B003-4D7792F3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481A14-9A59-4DDC-BC5C-60AED4CC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5890F2-6C57-4669-9319-55C147B40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8975-8A58-4589-9E6D-EBBCF5B79290}" type="datetime1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FAA134-C2DC-44C1-9C52-E01CF27BB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B1E294-21E3-4738-B0BB-C3421FA69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863D-74E8-4C61-AFBC-08C16D0107E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F16F8FC-8591-40EF-9EBC-FDE91B4FF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53F1190E-4827-4F8D-BECD-9A32F4E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691" y="6486322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943F1E-67BA-404A-B2C1-DE9E93ED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389E40-C208-4D2B-BDF5-D458D7DA2E82}"/>
              </a:ext>
            </a:extLst>
          </p:cNvPr>
          <p:cNvSpPr txBox="1"/>
          <p:nvPr/>
        </p:nvSpPr>
        <p:spPr>
          <a:xfrm>
            <a:off x="4658927" y="4842514"/>
            <a:ext cx="28741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latin typeface="STKaiti" panose="02010600040101010101" pitchFamily="2" charset="-122"/>
                <a:ea typeface="STKaiti" panose="02010600040101010101" pitchFamily="2" charset="-122"/>
              </a:rPr>
              <a:t>國立台北科技大學 </a:t>
            </a:r>
            <a:endParaRPr lang="en-US" altLang="zh-TW" sz="2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TW" altLang="en-US" sz="2600" b="1" dirty="0">
                <a:latin typeface="STKaiti" panose="02010600040101010101" pitchFamily="2" charset="-122"/>
                <a:ea typeface="STKaiti" panose="02010600040101010101" pitchFamily="2" charset="-122"/>
              </a:rPr>
              <a:t>自動化科技研究所</a:t>
            </a:r>
            <a:endParaRPr lang="en-US" altLang="zh-TW" sz="2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algn="ctr"/>
            <a:r>
              <a:rPr lang="en-US" altLang="zh-TW" sz="2600" b="1" dirty="0">
                <a:latin typeface="STKaiti" panose="02010600040101010101" pitchFamily="2" charset="-122"/>
                <a:ea typeface="STKaiti" panose="02010600040101010101" pitchFamily="2" charset="-122"/>
              </a:rPr>
              <a:t>111618023</a:t>
            </a:r>
            <a:r>
              <a:rPr lang="zh-TW" altLang="en-US" sz="2600" b="1" dirty="0">
                <a:latin typeface="STKaiti" panose="02010600040101010101" pitchFamily="2" charset="-122"/>
                <a:ea typeface="STKaiti" panose="02010600040101010101" pitchFamily="2" charset="-122"/>
              </a:rPr>
              <a:t> 胡晉嘉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1F27E9-2C5F-4926-B550-07A37A10707D}"/>
              </a:ext>
            </a:extLst>
          </p:cNvPr>
          <p:cNvSpPr txBox="1"/>
          <p:nvPr/>
        </p:nvSpPr>
        <p:spPr>
          <a:xfrm>
            <a:off x="2598198" y="184215"/>
            <a:ext cx="6995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演化式計算</a:t>
            </a:r>
            <a:endParaRPr lang="en-US" altLang="zh-TW" sz="32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algn="ctr"/>
            <a:r>
              <a:rPr lang="zh-TW" altLang="en-US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基於</a:t>
            </a:r>
            <a:r>
              <a:rPr lang="en-US" altLang="zh-TW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WOA</a:t>
            </a:r>
            <a:r>
              <a:rPr lang="zh-TW" altLang="en-US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的</a:t>
            </a:r>
            <a:r>
              <a:rPr lang="en-US" altLang="zh-TW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MLP Regressor </a:t>
            </a:r>
            <a:r>
              <a:rPr lang="zh-TW" altLang="en-US" sz="3200" b="1" dirty="0">
                <a:latin typeface="STKaiti" panose="02010600040101010101" pitchFamily="2" charset="-122"/>
                <a:ea typeface="STKaiti" panose="02010600040101010101" pitchFamily="2" charset="-122"/>
              </a:rPr>
              <a:t>超參數優化</a:t>
            </a:r>
            <a:endParaRPr lang="en-US" altLang="zh-TW" sz="32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122" name="Picture 2" descr="Researchers Capture Stunning Video of Whale Bubble-Net Feeding | Sci.News">
            <a:extLst>
              <a:ext uri="{FF2B5EF4-FFF2-40B4-BE49-F238E27FC236}">
                <a16:creationId xmlns:a16="http://schemas.microsoft.com/office/drawing/2014/main" id="{6219AB52-7434-4C28-8CB8-AF7E30D3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597" y="1741299"/>
            <a:ext cx="4842409" cy="27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6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3745810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HW2 </a:t>
            </a:r>
            <a:r>
              <a:rPr lang="zh-TW" altLang="en-US" dirty="0">
                <a:latin typeface="Palatino Linotype" panose="02040502050505030304" pitchFamily="18" charset="0"/>
                <a:ea typeface="STKaiti" panose="02010600040101010101" pitchFamily="2" charset="-122"/>
              </a:rPr>
              <a:t>測試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381000" y="1202684"/>
                <a:ext cx="7999949" cy="2695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0" indent="-342900">
                  <a:lnSpc>
                    <a:spcPts val="4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選定函數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TW" altLang="en-US" sz="24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TW" sz="24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TW" sz="2400" b="1" i="1" kern="1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2400" b="1" i="1" kern="10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TKaiti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1" i="1" kern="10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TKaiti" panose="02010600040101010101" pitchFamily="2" charset="-122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TW" sz="2400" b="1" i="1" kern="10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TKaiti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2400" b="1" i="1" kern="1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,where n  = 30,  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indent="-342900">
                  <a:lnSpc>
                    <a:spcPts val="4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範圍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:   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-100 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xi 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100</a:t>
                </a:r>
              </a:p>
              <a:p>
                <a:pPr marL="685800" indent="-342900">
                  <a:lnSpc>
                    <a:spcPts val="4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Num whale : 30</a:t>
                </a:r>
              </a:p>
              <a:p>
                <a:pPr marL="685800" indent="-342900">
                  <a:lnSpc>
                    <a:spcPts val="4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Iteration: 500</a:t>
                </a:r>
                <a:endParaRPr lang="en-US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02684"/>
                <a:ext cx="7999949" cy="26950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10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AA6125-72A3-43C5-94EE-19C5BA39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69" y="262106"/>
            <a:ext cx="4396463" cy="30325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79F8CC-3A80-4F56-835F-D798BBBD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69" y="3468433"/>
            <a:ext cx="4396463" cy="306557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9C2102F-3824-4075-9379-00A343640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85" y="3878197"/>
            <a:ext cx="6128064" cy="20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4AEAC61-41E8-4DF0-8E52-119A71DA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65787D-4C42-4434-8F6A-FE2E54B2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54836C3-F516-4B41-BF26-D7EF732BFB29}"/>
              </a:ext>
            </a:extLst>
          </p:cNvPr>
          <p:cNvSpPr txBox="1">
            <a:spLocks/>
          </p:cNvSpPr>
          <p:nvPr/>
        </p:nvSpPr>
        <p:spPr>
          <a:xfrm>
            <a:off x="2555289" y="2818606"/>
            <a:ext cx="7081422" cy="1220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MLP</a:t>
            </a:r>
            <a:r>
              <a:rPr lang="zh-TW" altLang="en-US" dirty="0">
                <a:latin typeface="Palatino Linotype" panose="02040502050505030304" pitchFamily="18" charset="0"/>
                <a:ea typeface="STKaiti" panose="02010600040101010101" pitchFamily="2" charset="-122"/>
              </a:rPr>
              <a:t> </a:t>
            </a:r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Regressor </a:t>
            </a:r>
            <a:r>
              <a:rPr lang="zh-TW" altLang="en-US" dirty="0">
                <a:latin typeface="Palatino Linotype" panose="02040502050505030304" pitchFamily="18" charset="0"/>
                <a:ea typeface="STKaiti" panose="02010600040101010101" pitchFamily="2" charset="-122"/>
              </a:rPr>
              <a:t>超參數優化</a:t>
            </a:r>
          </a:p>
        </p:txBody>
      </p:sp>
    </p:spTree>
    <p:extLst>
      <p:ext uri="{BB962C8B-B14F-4D97-AF65-F5344CB8AC3E}">
        <p14:creationId xmlns:p14="http://schemas.microsoft.com/office/powerpoint/2010/main" val="209408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2902432" cy="122078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Introduction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77766" y="1008042"/>
            <a:ext cx="11836468" cy="2582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在進行類神經網路的訓練時，超參數的選擇十分重要，對結果影響很大</a:t>
            </a:r>
            <a:endParaRPr lang="en-US" altLang="zh-TW" sz="24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但要找到好的超參數並不容易，需要花上不少時間與腦力</a:t>
            </a:r>
            <a:endParaRPr lang="en-US" altLang="zh-TW" sz="24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以往有使用</a:t>
            </a:r>
            <a:r>
              <a:rPr lang="en-US" altLang="zh-TW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grid</a:t>
            </a: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search</a:t>
            </a: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方法來尋找，但需要事先設定組合，且不具隨機性</a:t>
            </a:r>
            <a:endParaRPr lang="en-US" altLang="zh-TW" sz="24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故嘗試使用鯨魚演算法來尋找最好的超參數，以期望能找到最佳解</a:t>
            </a: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12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90733F-05A3-4C78-B2EC-8A4D72FE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62" y="3664182"/>
            <a:ext cx="5536675" cy="30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0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651" y="-70232"/>
            <a:ext cx="4172429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MLP Regression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121753" y="1055694"/>
                <a:ext cx="12209452" cy="5795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選定函數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b="1" i="1" kern="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1" i="1" kern="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sz="2600" b="1" i="1" kern="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26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TW" sz="26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TW" sz="2600" b="1" i="1" kern="10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TW" sz="2600" b="1" i="1" kern="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TW" sz="2600" b="1" i="1" kern="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cos(2</a:t>
                </a:r>
                <a14:m>
                  <m:oMath xmlns:m="http://schemas.openxmlformats.org/officeDocument/2006/math">
                    <m:r>
                      <a:rPr lang="el-GR" altLang="zh-TW" sz="2600" b="1" i="1" kern="100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altLang="zh-TW" sz="2600" b="1" i="0" kern="100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以多層感知器進行擬合</a:t>
                </a:r>
                <a:endParaRPr lang="en-US" altLang="zh-TW" sz="26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WOA</a:t>
                </a:r>
                <a:r>
                  <a:rPr lang="zh-TW" altLang="en-US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尋找最佳超參數</a:t>
                </a:r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600" b="1" kern="100" dirty="0" err="1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sklearn</a:t>
                </a:r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6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固定參數</a:t>
                </a:r>
                <a:endParaRPr lang="en-US" altLang="zh-TW" sz="26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Active function:  </a:t>
                </a:r>
                <a:r>
                  <a:rPr lang="en-US" altLang="zh-TW" sz="2600" b="1" kern="100" dirty="0" err="1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Relu</a:t>
                </a:r>
                <a:endParaRPr lang="en-US" altLang="zh-TW" sz="2600" b="1" kern="100" dirty="0">
                  <a:solidFill>
                    <a:srgbClr val="028580"/>
                  </a:solidFill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Solver: </a:t>
                </a:r>
                <a:r>
                  <a:rPr lang="en-US" altLang="zh-TW" sz="2600" b="1" kern="100" dirty="0" err="1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adam</a:t>
                </a:r>
                <a:endParaRPr lang="en-US" altLang="zh-TW" sz="2600" b="1" kern="100" dirty="0">
                  <a:solidFill>
                    <a:srgbClr val="028580"/>
                  </a:solidFill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6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變動參數</a:t>
                </a:r>
                <a:r>
                  <a:rPr lang="en-US" altLang="zh-TW" sz="26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Batch size</a:t>
                </a:r>
                <a:r>
                  <a:rPr lang="zh-TW" altLang="en-US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learning rate</a:t>
                </a:r>
                <a:r>
                  <a:rPr lang="zh-TW" altLang="en-US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epochs</a:t>
                </a:r>
                <a:r>
                  <a:rPr lang="zh-TW" altLang="en-US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、隱藏層組成</a:t>
                </a: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層數與神經元數量</a:t>
                </a:r>
                <a:r>
                  <a:rPr lang="en-US" altLang="zh-TW" sz="2600" b="1" kern="100" dirty="0">
                    <a:solidFill>
                      <a:srgbClr val="028580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en-US" altLang="zh-TW" sz="2600" b="1" kern="100" dirty="0">
                  <a:solidFill>
                    <a:schemeClr val="accent1">
                      <a:lumMod val="75000"/>
                    </a:schemeClr>
                  </a:solidFill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3" y="1055694"/>
                <a:ext cx="12209452" cy="57957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13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1DAC6E-E593-451F-9E30-84127E09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98" y="966995"/>
            <a:ext cx="6375849" cy="46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651" y="-70232"/>
            <a:ext cx="4172429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MLP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超參數範圍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21753" y="1055694"/>
            <a:ext cx="12209452" cy="64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Batch size: [100,1000]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step = 50 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Learning rate: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[0.0000001,0.5]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Epochs: [1,1000],  step=1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 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層數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[1,10], step =1</a:t>
            </a: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單一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 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神經元數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[0,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100]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,step =5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600" b="1" kern="100" dirty="0">
                <a:solidFill>
                  <a:srgbClr val="028580"/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每層各自獨立，</a:t>
            </a:r>
            <a:r>
              <a:rPr lang="zh-TW" altLang="en-US" sz="2600" b="1" kern="100" dirty="0">
                <a:solidFill>
                  <a:srgbClr val="02858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若為</a:t>
            </a:r>
            <a:r>
              <a:rPr lang="zh-TW" altLang="en-US" sz="2600" b="1" kern="100" dirty="0">
                <a:solidFill>
                  <a:srgbClr val="028580"/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負則該隱藏層不存在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，正數都在前面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Ex. Whale position = [12, 45,  20, 52,  23,  -4, -10, 0, -20, -4]</a:t>
            </a:r>
          </a:p>
          <a:p>
            <a:pPr marL="800100" lvl="1">
              <a:lnSpc>
                <a:spcPts val="5000"/>
              </a:lnSpc>
            </a:pP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  = [15, 45, 20, 55, 25]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endParaRPr lang="en-US" altLang="zh-TW" sz="2600" b="1" kern="100" dirty="0">
              <a:solidFill>
                <a:schemeClr val="accent1">
                  <a:lumMod val="75000"/>
                </a:schemeClr>
              </a:solidFill>
              <a:effectLst/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endParaRPr lang="en-US" altLang="zh-TW" sz="26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14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8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651" y="-70232"/>
            <a:ext cx="4172429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WOA  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相關參數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21753" y="1055694"/>
            <a:ext cx="12209452" cy="416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Num whale : 10</a:t>
            </a:r>
          </a:p>
          <a:p>
            <a:pPr marL="6858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Iteration: 10</a:t>
            </a:r>
          </a:p>
          <a:p>
            <a:pPr marL="6858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Fitness: MSE + 0.0005 * </a:t>
            </a:r>
            <a:r>
              <a:rPr lang="zh-TW" altLang="en-US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所花時間</a:t>
            </a:r>
            <a:b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zh-TW" altLang="en-US" sz="2800" b="1" kern="100" dirty="0">
                <a:solidFill>
                  <a:schemeClr val="accent5">
                    <a:lumMod val="50000"/>
                  </a:schemeClr>
                </a:solidFill>
                <a:latin typeface="Segoe UI Black" panose="020B0A02040204020203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lang="zh-TW" altLang="en-US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因不希望訓練時間太長，故於 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fitness </a:t>
            </a:r>
            <a:r>
              <a:rPr lang="zh-TW" altLang="en-US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加入時間</a:t>
            </a:r>
            <a:r>
              <a:rPr lang="zh-TW" altLang="en-US" sz="2800" b="1" kern="100" dirty="0">
                <a:solidFill>
                  <a:schemeClr val="accent5">
                    <a:lumMod val="50000"/>
                  </a:schemeClr>
                </a:solidFill>
                <a:latin typeface="Segoe UI Black" panose="020B0A02040204020203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*</a:t>
            </a:r>
            <a:endParaRPr lang="en-US" altLang="zh-TW" sz="28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Whale position: </a:t>
            </a:r>
            <a:b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[Batch size, Learning rate, 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Epochs,  [Hidden layers]]</a:t>
            </a:r>
            <a:b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ex. [300, 0.001, 500, 10, 20, 15, 40,  </a:t>
            </a:r>
            <a:r>
              <a:rPr lang="en-US" altLang="zh-TW" sz="28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0, 0 , 0, -20, -10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]</a:t>
            </a:r>
            <a:endParaRPr lang="en-US" altLang="zh-TW" sz="28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800100" lvl="1">
              <a:lnSpc>
                <a:spcPts val="4000"/>
              </a:lnSpc>
            </a:pPr>
            <a:endParaRPr lang="en-US" altLang="zh-TW" sz="28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15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1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119" y="-79110"/>
            <a:ext cx="4873275" cy="122078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隨機產生超參數</a:t>
            </a: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16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5E4B9-A2E6-422F-A509-824781F0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83" y="209626"/>
            <a:ext cx="4564093" cy="31603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91EFD7-AFFE-4551-87A1-8EFA48A9F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0"/>
          <a:stretch/>
        </p:blipFill>
        <p:spPr>
          <a:xfrm>
            <a:off x="6448083" y="3482268"/>
            <a:ext cx="4564094" cy="30470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7C68A7-7C6F-40EF-AA1C-9FF67438D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61"/>
          <a:stretch/>
        </p:blipFill>
        <p:spPr>
          <a:xfrm>
            <a:off x="6470308" y="3423283"/>
            <a:ext cx="4564094" cy="5898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A70ADE-CB4E-4883-B0F7-E3AE9189D086}"/>
              </a:ext>
            </a:extLst>
          </p:cNvPr>
          <p:cNvSpPr txBox="1"/>
          <p:nvPr/>
        </p:nvSpPr>
        <p:spPr>
          <a:xfrm>
            <a:off x="121753" y="1055694"/>
            <a:ext cx="12209452" cy="531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Active function: </a:t>
            </a:r>
            <a:r>
              <a:rPr lang="en-US" altLang="zh-TW" sz="2600" b="1" kern="100" dirty="0" err="1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Solver: Adam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Batch size:  400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Learning rate: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0.1898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Epochs: 350</a:t>
            </a: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[65, 45,  80, 30, 100, 90, 5, 5, 95, 15]</a:t>
            </a: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MSE: 0.086 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spent time: 11.64 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秒</a:t>
            </a:r>
            <a:endParaRPr lang="en-US" altLang="zh-TW" sz="2600" b="1" kern="100" dirty="0">
              <a:solidFill>
                <a:srgbClr val="017070"/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Fitness: 0.0866</a:t>
            </a:r>
          </a:p>
        </p:txBody>
      </p:sp>
    </p:spTree>
    <p:extLst>
      <p:ext uri="{BB962C8B-B14F-4D97-AF65-F5344CB8AC3E}">
        <p14:creationId xmlns:p14="http://schemas.microsoft.com/office/powerpoint/2010/main" val="302587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119" y="-79110"/>
            <a:ext cx="4873275" cy="122078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隨機產生超參數</a:t>
            </a: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17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5E4B9-A2E6-422F-A509-824781F0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83" y="268611"/>
            <a:ext cx="4564093" cy="31603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91EFD7-AFFE-4551-87A1-8EFA48A9F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 b="5809"/>
          <a:stretch/>
        </p:blipFill>
        <p:spPr>
          <a:xfrm>
            <a:off x="6448083" y="3635375"/>
            <a:ext cx="4564094" cy="28939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7C68A7-7C6F-40EF-AA1C-9FF67438D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261"/>
          <a:stretch/>
        </p:blipFill>
        <p:spPr>
          <a:xfrm>
            <a:off x="6448083" y="3576390"/>
            <a:ext cx="4564094" cy="5898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A70ADE-CB4E-4883-B0F7-E3AE9189D086}"/>
              </a:ext>
            </a:extLst>
          </p:cNvPr>
          <p:cNvSpPr txBox="1"/>
          <p:nvPr/>
        </p:nvSpPr>
        <p:spPr>
          <a:xfrm>
            <a:off x="121753" y="1055694"/>
            <a:ext cx="6064045" cy="531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Active function: </a:t>
            </a:r>
            <a:r>
              <a:rPr lang="en-US" altLang="zh-TW" sz="2600" b="1" kern="100" dirty="0" err="1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Solver: Adam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Batch size:  600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Learning rate: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0.001452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Epochs: 850</a:t>
            </a: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[25, 45, 50, 65, 20]</a:t>
            </a: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MSE: 0.0012 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spent time: 14.22 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秒</a:t>
            </a:r>
            <a:endParaRPr lang="en-US" altLang="zh-TW" sz="2600" b="1" kern="100" dirty="0">
              <a:solidFill>
                <a:srgbClr val="017070"/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Fitness: 0.00188</a:t>
            </a:r>
          </a:p>
        </p:txBody>
      </p:sp>
    </p:spTree>
    <p:extLst>
      <p:ext uri="{BB962C8B-B14F-4D97-AF65-F5344CB8AC3E}">
        <p14:creationId xmlns:p14="http://schemas.microsoft.com/office/powerpoint/2010/main" val="293569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A70ADE-CB4E-4883-B0F7-E3AE9189D086}"/>
              </a:ext>
            </a:extLst>
          </p:cNvPr>
          <p:cNvSpPr txBox="1"/>
          <p:nvPr/>
        </p:nvSpPr>
        <p:spPr>
          <a:xfrm>
            <a:off x="103998" y="837793"/>
            <a:ext cx="5992002" cy="544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Active function: </a:t>
            </a:r>
            <a:r>
              <a:rPr lang="en-US" altLang="zh-TW" sz="2600" b="1" kern="100" dirty="0" err="1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Relu</a:t>
            </a: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205057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Solver: Adam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Batch size:  650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Learning rate:</a:t>
            </a:r>
            <a:r>
              <a:rPr lang="en-US" altLang="zh-TW" sz="2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0.00135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Epochs: 700</a:t>
            </a:r>
          </a:p>
          <a:p>
            <a:pPr marL="685800" lvl="0" indent="-342900">
              <a:lnSpc>
                <a:spcPts val="45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Hidden layer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[65,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15,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65,</a:t>
            </a:r>
            <a:r>
              <a:rPr lang="zh-TW" altLang="en-US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6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65]</a:t>
            </a: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MSE:0.00016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spent time: 29.85 </a:t>
            </a:r>
            <a:r>
              <a:rPr lang="zh-TW" altLang="en-US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秒</a:t>
            </a:r>
            <a:endParaRPr lang="en-US" altLang="zh-TW" sz="2600" b="1" kern="100" dirty="0">
              <a:solidFill>
                <a:srgbClr val="017070"/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lvl="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TW" sz="2600" b="1" kern="100" dirty="0">
                <a:solidFill>
                  <a:srgbClr val="017070"/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Fitness: 0.00164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779" y="0"/>
            <a:ext cx="5683382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>
                <a:latin typeface="STKaiti" panose="02010600040101010101" pitchFamily="2" charset="-122"/>
                <a:ea typeface="STKaiti" panose="02010600040101010101" pitchFamily="2" charset="-122"/>
              </a:rPr>
              <a:t>WOA</a:t>
            </a:r>
            <a:r>
              <a:rPr lang="zh-TW" altLang="en-US" sz="3200" dirty="0">
                <a:latin typeface="STKaiti" panose="02010600040101010101" pitchFamily="2" charset="-122"/>
                <a:ea typeface="STKaiti" panose="02010600040101010101" pitchFamily="2" charset="-122"/>
              </a:rPr>
              <a:t>找出之超參數</a:t>
            </a:r>
            <a:r>
              <a:rPr lang="en-US" altLang="zh-TW" sz="3200" dirty="0">
                <a:latin typeface="STKaiti" panose="02010600040101010101" pitchFamily="2" charset="-122"/>
                <a:ea typeface="STKaiti" panose="02010600040101010101" pitchFamily="2" charset="-122"/>
              </a:rPr>
              <a:t>(</a:t>
            </a:r>
            <a:r>
              <a:rPr lang="zh-TW" altLang="en-US" sz="3200" dirty="0">
                <a:latin typeface="STKaiti" panose="02010600040101010101" pitchFamily="2" charset="-122"/>
                <a:ea typeface="STKaiti" panose="02010600040101010101" pitchFamily="2" charset="-122"/>
              </a:rPr>
              <a:t>約</a:t>
            </a:r>
            <a:r>
              <a:rPr lang="en-US" altLang="zh-TW" sz="3200" dirty="0">
                <a:latin typeface="STKaiti" panose="02010600040101010101" pitchFamily="2" charset="-122"/>
                <a:ea typeface="STKaiti" panose="02010600040101010101" pitchFamily="2" charset="-122"/>
              </a:rPr>
              <a:t>1</a:t>
            </a:r>
            <a:r>
              <a:rPr lang="zh-TW" altLang="en-US" sz="3200" dirty="0">
                <a:latin typeface="STKaiti" panose="02010600040101010101" pitchFamily="2" charset="-122"/>
                <a:ea typeface="STKaiti" panose="02010600040101010101" pitchFamily="2" charset="-122"/>
              </a:rPr>
              <a:t>小時</a:t>
            </a:r>
            <a:r>
              <a:rPr lang="en-US" altLang="zh-TW" sz="3200" dirty="0">
                <a:latin typeface="STKaiti" panose="02010600040101010101" pitchFamily="2" charset="-122"/>
                <a:ea typeface="STKaiti" panose="02010600040101010101" pitchFamily="2" charset="-122"/>
              </a:rPr>
              <a:t>)</a:t>
            </a:r>
            <a:endParaRPr lang="zh-TW" altLang="en-US" sz="32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18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5E4B9-A2E6-422F-A509-824781F0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687" y="209626"/>
            <a:ext cx="4474885" cy="31603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91EFD7-AFFE-4551-87A1-8EFA48A9F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5810"/>
          <a:stretch/>
        </p:blipFill>
        <p:spPr>
          <a:xfrm>
            <a:off x="6470308" y="3482268"/>
            <a:ext cx="4564094" cy="28983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7C68A7-7C6F-40EF-AA1C-9FF67438D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261"/>
          <a:stretch/>
        </p:blipFill>
        <p:spPr>
          <a:xfrm>
            <a:off x="6470308" y="3439405"/>
            <a:ext cx="4564094" cy="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1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B5DA20-F8C8-4CBB-BACC-B2934E9F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A066B7-ADA5-4614-AF75-E49A97E5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19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CBF436F-8A08-4585-A929-B2E69BBE81BF}"/>
              </a:ext>
            </a:extLst>
          </p:cNvPr>
          <p:cNvSpPr/>
          <p:nvPr/>
        </p:nvSpPr>
        <p:spPr>
          <a:xfrm>
            <a:off x="3098677" y="3614549"/>
            <a:ext cx="605396" cy="5969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931B0F2-8C17-4C28-BFAD-5024DDC96288}"/>
              </a:ext>
            </a:extLst>
          </p:cNvPr>
          <p:cNvSpPr/>
          <p:nvPr/>
        </p:nvSpPr>
        <p:spPr>
          <a:xfrm>
            <a:off x="4902174" y="2040585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FEF7C8C-AFD2-44E2-AE08-714236D63FC5}"/>
              </a:ext>
            </a:extLst>
          </p:cNvPr>
          <p:cNvSpPr/>
          <p:nvPr/>
        </p:nvSpPr>
        <p:spPr>
          <a:xfrm>
            <a:off x="4902174" y="3054390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5CF4E1E-049F-4C3B-8009-F32958FBAC98}"/>
              </a:ext>
            </a:extLst>
          </p:cNvPr>
          <p:cNvSpPr/>
          <p:nvPr/>
        </p:nvSpPr>
        <p:spPr>
          <a:xfrm>
            <a:off x="4902174" y="4357408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7F56C27-5268-4A30-A679-82527549D524}"/>
              </a:ext>
            </a:extLst>
          </p:cNvPr>
          <p:cNvSpPr/>
          <p:nvPr/>
        </p:nvSpPr>
        <p:spPr>
          <a:xfrm>
            <a:off x="4902174" y="5318762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B3EE783-E0A0-45AA-9149-F912849C9CD4}"/>
              </a:ext>
            </a:extLst>
          </p:cNvPr>
          <p:cNvSpPr/>
          <p:nvPr/>
        </p:nvSpPr>
        <p:spPr>
          <a:xfrm>
            <a:off x="6349032" y="2040585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C389FCF-009B-4BDD-AED0-1AE2504C2398}"/>
              </a:ext>
            </a:extLst>
          </p:cNvPr>
          <p:cNvSpPr/>
          <p:nvPr/>
        </p:nvSpPr>
        <p:spPr>
          <a:xfrm>
            <a:off x="6349032" y="3054390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30620B0-4FCE-414D-90EF-AD707C111EEE}"/>
              </a:ext>
            </a:extLst>
          </p:cNvPr>
          <p:cNvSpPr/>
          <p:nvPr/>
        </p:nvSpPr>
        <p:spPr>
          <a:xfrm>
            <a:off x="6349032" y="4357408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E4EB49E-507B-4233-91BA-D4AD0AF0F893}"/>
              </a:ext>
            </a:extLst>
          </p:cNvPr>
          <p:cNvSpPr/>
          <p:nvPr/>
        </p:nvSpPr>
        <p:spPr>
          <a:xfrm>
            <a:off x="6349032" y="5318762"/>
            <a:ext cx="605396" cy="5969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6EF9E3B-0A57-41D5-A900-8DD6EC6A4293}"/>
              </a:ext>
            </a:extLst>
          </p:cNvPr>
          <p:cNvSpPr/>
          <p:nvPr/>
        </p:nvSpPr>
        <p:spPr>
          <a:xfrm>
            <a:off x="7959402" y="3700554"/>
            <a:ext cx="605396" cy="5969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Google Shape;125;p3">
            <a:extLst>
              <a:ext uri="{FF2B5EF4-FFF2-40B4-BE49-F238E27FC236}">
                <a16:creationId xmlns:a16="http://schemas.microsoft.com/office/drawing/2014/main" id="{1E4B6B01-1EE8-4857-9888-D2D608358E8A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3704073" y="3913043"/>
            <a:ext cx="1286759" cy="1493146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Google Shape;125;p3">
            <a:extLst>
              <a:ext uri="{FF2B5EF4-FFF2-40B4-BE49-F238E27FC236}">
                <a16:creationId xmlns:a16="http://schemas.microsoft.com/office/drawing/2014/main" id="{36FCAEAB-4284-49E9-B46F-2483503F1B7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704073" y="3913043"/>
            <a:ext cx="1198101" cy="742859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oogle Shape;125;p3">
            <a:extLst>
              <a:ext uri="{FF2B5EF4-FFF2-40B4-BE49-F238E27FC236}">
                <a16:creationId xmlns:a16="http://schemas.microsoft.com/office/drawing/2014/main" id="{6085CEBA-742B-4E99-B75E-6E6CA5FC7AE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704073" y="3352884"/>
            <a:ext cx="1198101" cy="560159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oogle Shape;125;p3">
            <a:extLst>
              <a:ext uri="{FF2B5EF4-FFF2-40B4-BE49-F238E27FC236}">
                <a16:creationId xmlns:a16="http://schemas.microsoft.com/office/drawing/2014/main" id="{1E20F40A-40C5-4C4B-9D45-15C876162BD8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3704073" y="2339079"/>
            <a:ext cx="1198101" cy="1573964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oogle Shape;125;p3">
            <a:extLst>
              <a:ext uri="{FF2B5EF4-FFF2-40B4-BE49-F238E27FC236}">
                <a16:creationId xmlns:a16="http://schemas.microsoft.com/office/drawing/2014/main" id="{96D0C190-C698-4BC1-B798-7F265A29555D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 flipV="1">
            <a:off x="5507570" y="2339079"/>
            <a:ext cx="841462" cy="1013805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Google Shape;125;p3">
            <a:extLst>
              <a:ext uri="{FF2B5EF4-FFF2-40B4-BE49-F238E27FC236}">
                <a16:creationId xmlns:a16="http://schemas.microsoft.com/office/drawing/2014/main" id="{102DC061-5B09-4996-BDB0-19C4D7303F4A}"/>
              </a:ext>
            </a:extLst>
          </p:cNvPr>
          <p:cNvCxnSpPr>
            <a:cxnSpLocks/>
            <a:stCxn id="10" idx="2"/>
            <a:endCxn id="6" idx="6"/>
          </p:cNvCxnSpPr>
          <p:nvPr/>
        </p:nvCxnSpPr>
        <p:spPr>
          <a:xfrm flipH="1">
            <a:off x="5507570" y="2339079"/>
            <a:ext cx="841462" cy="0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oogle Shape;125;p3">
            <a:extLst>
              <a:ext uri="{FF2B5EF4-FFF2-40B4-BE49-F238E27FC236}">
                <a16:creationId xmlns:a16="http://schemas.microsoft.com/office/drawing/2014/main" id="{D5177E94-C21A-48CD-B33C-9F1EDAD54767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 flipV="1">
            <a:off x="5507570" y="2339079"/>
            <a:ext cx="841462" cy="2316823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oogle Shape;125;p3">
            <a:extLst>
              <a:ext uri="{FF2B5EF4-FFF2-40B4-BE49-F238E27FC236}">
                <a16:creationId xmlns:a16="http://schemas.microsoft.com/office/drawing/2014/main" id="{652DEA14-22C3-4FA9-A0CA-4AD19ED2AC18}"/>
              </a:ext>
            </a:extLst>
          </p:cNvPr>
          <p:cNvCxnSpPr>
            <a:cxnSpLocks/>
            <a:stCxn id="13" idx="2"/>
            <a:endCxn id="6" idx="6"/>
          </p:cNvCxnSpPr>
          <p:nvPr/>
        </p:nvCxnSpPr>
        <p:spPr>
          <a:xfrm flipH="1" flipV="1">
            <a:off x="5507570" y="2339079"/>
            <a:ext cx="841462" cy="3278177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oogle Shape;125;p3">
            <a:extLst>
              <a:ext uri="{FF2B5EF4-FFF2-40B4-BE49-F238E27FC236}">
                <a16:creationId xmlns:a16="http://schemas.microsoft.com/office/drawing/2014/main" id="{95C76A38-C006-40B0-9074-8AE8D75B57E8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>
            <a:off x="5507570" y="3352884"/>
            <a:ext cx="841462" cy="0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oogle Shape;125;p3">
            <a:extLst>
              <a:ext uri="{FF2B5EF4-FFF2-40B4-BE49-F238E27FC236}">
                <a16:creationId xmlns:a16="http://schemas.microsoft.com/office/drawing/2014/main" id="{1448C5A1-34B4-4A7C-B0C5-1F65282CDA63}"/>
              </a:ext>
            </a:extLst>
          </p:cNvPr>
          <p:cNvCxnSpPr>
            <a:cxnSpLocks/>
            <a:stCxn id="10" idx="2"/>
            <a:endCxn id="7" idx="6"/>
          </p:cNvCxnSpPr>
          <p:nvPr/>
        </p:nvCxnSpPr>
        <p:spPr>
          <a:xfrm flipH="1">
            <a:off x="5507570" y="2339079"/>
            <a:ext cx="841462" cy="1013805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Google Shape;125;p3">
            <a:extLst>
              <a:ext uri="{FF2B5EF4-FFF2-40B4-BE49-F238E27FC236}">
                <a16:creationId xmlns:a16="http://schemas.microsoft.com/office/drawing/2014/main" id="{4861591A-510A-45AC-B12D-A014B399BB34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 flipV="1">
            <a:off x="5507570" y="3352884"/>
            <a:ext cx="841462" cy="1303018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oogle Shape;125;p3">
            <a:extLst>
              <a:ext uri="{FF2B5EF4-FFF2-40B4-BE49-F238E27FC236}">
                <a16:creationId xmlns:a16="http://schemas.microsoft.com/office/drawing/2014/main" id="{3376DD27-374B-4C17-A24C-BBC448E85590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5507570" y="3352884"/>
            <a:ext cx="841462" cy="2264372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oogle Shape;125;p3">
            <a:extLst>
              <a:ext uri="{FF2B5EF4-FFF2-40B4-BE49-F238E27FC236}">
                <a16:creationId xmlns:a16="http://schemas.microsoft.com/office/drawing/2014/main" id="{5D7F444A-92DB-4CCA-8ECF-083C2D44C34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>
            <a:off x="5507570" y="4655902"/>
            <a:ext cx="841462" cy="0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Google Shape;125;p3">
            <a:extLst>
              <a:ext uri="{FF2B5EF4-FFF2-40B4-BE49-F238E27FC236}">
                <a16:creationId xmlns:a16="http://schemas.microsoft.com/office/drawing/2014/main" id="{125179B0-3EB3-4EA7-AE8A-3E5E3F66A896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507570" y="3352884"/>
            <a:ext cx="841462" cy="1303018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Google Shape;125;p3">
            <a:extLst>
              <a:ext uri="{FF2B5EF4-FFF2-40B4-BE49-F238E27FC236}">
                <a16:creationId xmlns:a16="http://schemas.microsoft.com/office/drawing/2014/main" id="{8F4FB49C-DCD6-4454-983B-F58A5F324E0E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 flipV="1">
            <a:off x="5507570" y="4655902"/>
            <a:ext cx="841462" cy="961354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Google Shape;125;p3">
            <a:extLst>
              <a:ext uri="{FF2B5EF4-FFF2-40B4-BE49-F238E27FC236}">
                <a16:creationId xmlns:a16="http://schemas.microsoft.com/office/drawing/2014/main" id="{45FCB6BD-5247-4405-A3FC-D0963A0611D6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5507570" y="2339079"/>
            <a:ext cx="841462" cy="2316823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oogle Shape;125;p3">
            <a:extLst>
              <a:ext uri="{FF2B5EF4-FFF2-40B4-BE49-F238E27FC236}">
                <a16:creationId xmlns:a16="http://schemas.microsoft.com/office/drawing/2014/main" id="{99C279A1-6B6C-475A-AB9B-E429CCA4631E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5507570" y="3352884"/>
            <a:ext cx="841462" cy="2264372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Google Shape;125;p3">
            <a:extLst>
              <a:ext uri="{FF2B5EF4-FFF2-40B4-BE49-F238E27FC236}">
                <a16:creationId xmlns:a16="http://schemas.microsoft.com/office/drawing/2014/main" id="{145FD0E4-76CA-4D8B-ACA9-9DD217395286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5507570" y="2339079"/>
            <a:ext cx="841462" cy="3278177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Google Shape;125;p3">
            <a:extLst>
              <a:ext uri="{FF2B5EF4-FFF2-40B4-BE49-F238E27FC236}">
                <a16:creationId xmlns:a16="http://schemas.microsoft.com/office/drawing/2014/main" id="{9C42DAC4-6D32-4839-A8BC-858F39A77A28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5507570" y="4655902"/>
            <a:ext cx="841462" cy="961354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Google Shape;125;p3">
            <a:extLst>
              <a:ext uri="{FF2B5EF4-FFF2-40B4-BE49-F238E27FC236}">
                <a16:creationId xmlns:a16="http://schemas.microsoft.com/office/drawing/2014/main" id="{0EAAB78C-DC13-45F1-BB17-F202F038ECD6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5507570" y="5617256"/>
            <a:ext cx="841462" cy="0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Google Shape;125;p3">
            <a:extLst>
              <a:ext uri="{FF2B5EF4-FFF2-40B4-BE49-F238E27FC236}">
                <a16:creationId xmlns:a16="http://schemas.microsoft.com/office/drawing/2014/main" id="{87B2B5A7-0E5D-42E3-A297-A489366F6BA0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 flipV="1">
            <a:off x="6954428" y="2339079"/>
            <a:ext cx="1004974" cy="1659969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Google Shape;125;p3">
            <a:extLst>
              <a:ext uri="{FF2B5EF4-FFF2-40B4-BE49-F238E27FC236}">
                <a16:creationId xmlns:a16="http://schemas.microsoft.com/office/drawing/2014/main" id="{D86D733E-A3DB-4348-B5EA-D18A45F480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6954428" y="3352884"/>
            <a:ext cx="1004974" cy="646164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Google Shape;125;p3">
            <a:extLst>
              <a:ext uri="{FF2B5EF4-FFF2-40B4-BE49-F238E27FC236}">
                <a16:creationId xmlns:a16="http://schemas.microsoft.com/office/drawing/2014/main" id="{FF1F6F17-4095-48FD-BD0E-50E61BB60612}"/>
              </a:ext>
            </a:extLst>
          </p:cNvPr>
          <p:cNvCxnSpPr>
            <a:cxnSpLocks/>
            <a:stCxn id="15" idx="2"/>
            <a:endCxn id="12" idx="6"/>
          </p:cNvCxnSpPr>
          <p:nvPr/>
        </p:nvCxnSpPr>
        <p:spPr>
          <a:xfrm flipH="1">
            <a:off x="6954428" y="3999048"/>
            <a:ext cx="1004974" cy="656854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Google Shape;125;p3">
            <a:extLst>
              <a:ext uri="{FF2B5EF4-FFF2-40B4-BE49-F238E27FC236}">
                <a16:creationId xmlns:a16="http://schemas.microsoft.com/office/drawing/2014/main" id="{85B42644-DB9C-4B04-993F-F946E7A0A4F0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>
            <a:off x="6954428" y="3999048"/>
            <a:ext cx="1004974" cy="1618208"/>
          </a:xfrm>
          <a:prstGeom prst="straightConnector1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Google Shape;122;p3">
            <a:extLst>
              <a:ext uri="{FF2B5EF4-FFF2-40B4-BE49-F238E27FC236}">
                <a16:creationId xmlns:a16="http://schemas.microsoft.com/office/drawing/2014/main" id="{0AD901EA-A286-4983-9B2F-EBEB0356FD8A}"/>
              </a:ext>
            </a:extLst>
          </p:cNvPr>
          <p:cNvSpPr txBox="1"/>
          <p:nvPr/>
        </p:nvSpPr>
        <p:spPr>
          <a:xfrm>
            <a:off x="3055738" y="1397394"/>
            <a:ext cx="1197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2E75B5"/>
                </a:solidFill>
                <a:latin typeface="STKaiti"/>
                <a:ea typeface="STKaiti"/>
                <a:cs typeface="STKaiti"/>
                <a:sym typeface="STKaiti"/>
              </a:rPr>
              <a:t>輸入層</a:t>
            </a:r>
            <a:endParaRPr sz="2000" b="1" dirty="0">
              <a:solidFill>
                <a:srgbClr val="2E75B5"/>
              </a:solidFill>
              <a:latin typeface="STKaiti"/>
              <a:ea typeface="STKaiti"/>
              <a:cs typeface="STKaiti"/>
              <a:sym typeface="STKaiti"/>
            </a:endParaRPr>
          </a:p>
        </p:txBody>
      </p:sp>
      <p:sp>
        <p:nvSpPr>
          <p:cNvPr id="54" name="Google Shape;122;p3">
            <a:extLst>
              <a:ext uri="{FF2B5EF4-FFF2-40B4-BE49-F238E27FC236}">
                <a16:creationId xmlns:a16="http://schemas.microsoft.com/office/drawing/2014/main" id="{CAA18B7F-6131-40C5-854B-5FAC8A66367D}"/>
              </a:ext>
            </a:extLst>
          </p:cNvPr>
          <p:cNvSpPr txBox="1"/>
          <p:nvPr/>
        </p:nvSpPr>
        <p:spPr>
          <a:xfrm>
            <a:off x="5392767" y="1395670"/>
            <a:ext cx="11976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FFC000"/>
                </a:solidFill>
                <a:latin typeface="STKaiti"/>
                <a:ea typeface="STKaiti"/>
                <a:cs typeface="STKaiti"/>
                <a:sym typeface="STKaiti"/>
              </a:rPr>
              <a:t>隱藏層</a:t>
            </a:r>
            <a:endParaRPr sz="2000" b="1" dirty="0">
              <a:solidFill>
                <a:srgbClr val="FFC000"/>
              </a:solidFill>
              <a:latin typeface="STKaiti"/>
              <a:ea typeface="STKaiti"/>
              <a:cs typeface="STKaiti"/>
              <a:sym typeface="STKaiti"/>
            </a:endParaRPr>
          </a:p>
        </p:txBody>
      </p:sp>
      <p:sp>
        <p:nvSpPr>
          <p:cNvPr id="55" name="Google Shape;122;p3">
            <a:extLst>
              <a:ext uri="{FF2B5EF4-FFF2-40B4-BE49-F238E27FC236}">
                <a16:creationId xmlns:a16="http://schemas.microsoft.com/office/drawing/2014/main" id="{7FE17540-3270-4C3B-82FE-D4F8E01E909C}"/>
              </a:ext>
            </a:extLst>
          </p:cNvPr>
          <p:cNvSpPr txBox="1"/>
          <p:nvPr/>
        </p:nvSpPr>
        <p:spPr>
          <a:xfrm>
            <a:off x="7673944" y="1395670"/>
            <a:ext cx="11976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ED7D31"/>
                </a:solidFill>
                <a:latin typeface="STKaiti"/>
                <a:ea typeface="STKaiti"/>
                <a:cs typeface="STKaiti"/>
                <a:sym typeface="STKaiti"/>
              </a:rPr>
              <a:t>輸出層</a:t>
            </a:r>
            <a:endParaRPr sz="2000" b="1" dirty="0">
              <a:solidFill>
                <a:srgbClr val="ED7D31"/>
              </a:solidFill>
              <a:latin typeface="STKaiti"/>
              <a:ea typeface="STKaiti"/>
              <a:cs typeface="STKaiti"/>
              <a:sym typeface="STKaiti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FC36AA2-457A-47D8-8926-10F855049ECB}"/>
              </a:ext>
            </a:extLst>
          </p:cNvPr>
          <p:cNvSpPr/>
          <p:nvPr/>
        </p:nvSpPr>
        <p:spPr>
          <a:xfrm>
            <a:off x="5185605" y="3814205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4C8B06C2-3EA6-4D00-AC74-F7DA9BB1DF9C}"/>
              </a:ext>
            </a:extLst>
          </p:cNvPr>
          <p:cNvSpPr/>
          <p:nvPr/>
        </p:nvSpPr>
        <p:spPr>
          <a:xfrm>
            <a:off x="5185605" y="3955569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7E44E18-52CE-4A1A-8724-EA07AF0EB777}"/>
              </a:ext>
            </a:extLst>
          </p:cNvPr>
          <p:cNvSpPr/>
          <p:nvPr/>
        </p:nvSpPr>
        <p:spPr>
          <a:xfrm>
            <a:off x="5185605" y="4094298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7D24E30-B91A-44B5-8F1E-BDAC3FA8BBEF}"/>
              </a:ext>
            </a:extLst>
          </p:cNvPr>
          <p:cNvSpPr/>
          <p:nvPr/>
        </p:nvSpPr>
        <p:spPr>
          <a:xfrm>
            <a:off x="6617887" y="3804223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2796BA3-E3D9-49DB-AB21-BB0E1CB120DD}"/>
              </a:ext>
            </a:extLst>
          </p:cNvPr>
          <p:cNvSpPr/>
          <p:nvPr/>
        </p:nvSpPr>
        <p:spPr>
          <a:xfrm>
            <a:off x="6617887" y="3939281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A566932-776D-46DD-9556-9AB6038FAA14}"/>
              </a:ext>
            </a:extLst>
          </p:cNvPr>
          <p:cNvSpPr/>
          <p:nvPr/>
        </p:nvSpPr>
        <p:spPr>
          <a:xfrm>
            <a:off x="6617887" y="4078010"/>
            <a:ext cx="67686" cy="66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Google Shape;122;p3">
            <a:extLst>
              <a:ext uri="{FF2B5EF4-FFF2-40B4-BE49-F238E27FC236}">
                <a16:creationId xmlns:a16="http://schemas.microsoft.com/office/drawing/2014/main" id="{0A4EF17E-9FF3-48F9-82F0-1AAF83AA9D03}"/>
              </a:ext>
            </a:extLst>
          </p:cNvPr>
          <p:cNvSpPr txBox="1"/>
          <p:nvPr/>
        </p:nvSpPr>
        <p:spPr>
          <a:xfrm>
            <a:off x="8680285" y="3755845"/>
            <a:ext cx="14316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 dirty="0">
                <a:solidFill>
                  <a:srgbClr val="ED7D31"/>
                </a:solidFill>
                <a:latin typeface="STKaiti"/>
                <a:ea typeface="STKaiti"/>
                <a:sym typeface="STKaiti"/>
              </a:rPr>
              <a:t>Y = F(X)</a:t>
            </a:r>
            <a:endParaRPr sz="2000" b="1" dirty="0">
              <a:solidFill>
                <a:srgbClr val="ED7D31"/>
              </a:solidFill>
              <a:latin typeface="STKaiti"/>
              <a:ea typeface="STKaiti"/>
              <a:sym typeface="STKaiti"/>
            </a:endParaRPr>
          </a:p>
        </p:txBody>
      </p:sp>
      <p:sp>
        <p:nvSpPr>
          <p:cNvPr id="74" name="Google Shape;122;p3">
            <a:extLst>
              <a:ext uri="{FF2B5EF4-FFF2-40B4-BE49-F238E27FC236}">
                <a16:creationId xmlns:a16="http://schemas.microsoft.com/office/drawing/2014/main" id="{B79E50E7-762C-449E-A1F1-40947131D2A0}"/>
              </a:ext>
            </a:extLst>
          </p:cNvPr>
          <p:cNvSpPr txBox="1"/>
          <p:nvPr/>
        </p:nvSpPr>
        <p:spPr>
          <a:xfrm>
            <a:off x="1901008" y="3712988"/>
            <a:ext cx="1197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>
                <a:solidFill>
                  <a:srgbClr val="2E75B5"/>
                </a:solidFill>
                <a:latin typeface="STKaiti"/>
                <a:ea typeface="STKaiti"/>
                <a:cs typeface="STKaiti"/>
                <a:sym typeface="STKaiti"/>
              </a:rPr>
              <a:t>X</a:t>
            </a:r>
            <a:endParaRPr sz="2000" b="1" dirty="0">
              <a:solidFill>
                <a:srgbClr val="2E75B5"/>
              </a:solidFill>
              <a:latin typeface="STKaiti"/>
              <a:ea typeface="STKaiti"/>
              <a:cs typeface="STKaiti"/>
              <a:sym typeface="STKaiti"/>
            </a:endParaRPr>
          </a:p>
        </p:txBody>
      </p:sp>
    </p:spTree>
    <p:extLst>
      <p:ext uri="{BB962C8B-B14F-4D97-AF65-F5344CB8AC3E}">
        <p14:creationId xmlns:p14="http://schemas.microsoft.com/office/powerpoint/2010/main" val="45987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4" y="67791"/>
            <a:ext cx="9223701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Whale Optimization Algorithm (WOA)[1]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12876" y="1150555"/>
            <a:ext cx="8804436" cy="577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>
              <a:lnSpc>
                <a:spcPts val="5000"/>
              </a:lnSpc>
            </a:pPr>
            <a:r>
              <a:rPr lang="en-US" altLang="zh-TW" sz="2400" b="1" kern="100" dirty="0">
                <a:solidFill>
                  <a:schemeClr val="accent4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WOA</a:t>
            </a:r>
            <a:r>
              <a:rPr lang="zh-TW" altLang="en-US" sz="2400" b="1" kern="100" dirty="0">
                <a:solidFill>
                  <a:schemeClr val="accent4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是一個模擬座頭鯨搜尋獵物與捕食獵物過程的演算法</a:t>
            </a:r>
            <a:r>
              <a:rPr lang="en-US" altLang="zh-TW" sz="2400" b="1" kern="100" dirty="0">
                <a:solidFill>
                  <a:schemeClr val="accent4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endParaRPr lang="zh-TW" altLang="zh-TW" sz="2400" b="1" kern="100" dirty="0">
              <a:solidFill>
                <a:schemeClr val="accent1">
                  <a:lumMod val="75000"/>
                </a:schemeClr>
              </a:solidFill>
              <a:effectLst/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包圍獵物</a:t>
            </a:r>
            <a:endParaRPr lang="zh-TW" altLang="zh-TW" sz="2400" b="1" kern="100" dirty="0">
              <a:solidFill>
                <a:schemeClr val="accent1">
                  <a:lumMod val="75000"/>
                </a:schemeClr>
              </a:solidFill>
              <a:effectLst/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慢慢靠近獵物以包圍獵物</a:t>
            </a:r>
            <a:endParaRPr lang="en-US" altLang="zh-TW" sz="24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攻擊獵物</a:t>
            </a:r>
            <a:endParaRPr lang="zh-TW" altLang="zh-TW" sz="2400" b="1" kern="100" dirty="0">
              <a:solidFill>
                <a:schemeClr val="accent1">
                  <a:lumMod val="75000"/>
                </a:schemeClr>
              </a:solidFill>
              <a:effectLst/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以泡泡網攻擊並捕獲獵物</a:t>
            </a:r>
            <a:r>
              <a:rPr lang="en-US" altLang="zh-TW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如右圖</a:t>
            </a:r>
            <a:r>
              <a:rPr lang="en-US" altLang="zh-TW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搜索獵物</a:t>
            </a:r>
            <a:endParaRPr lang="zh-TW" altLang="zh-TW" sz="2400" b="1" kern="100" dirty="0">
              <a:solidFill>
                <a:schemeClr val="accent1">
                  <a:lumMod val="75000"/>
                </a:schemeClr>
              </a:solidFill>
              <a:effectLst/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遠離當前最佳解</a:t>
            </a:r>
            <a:r>
              <a:rPr lang="en-US" altLang="zh-TW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獵物</a:t>
            </a:r>
            <a:r>
              <a:rPr lang="en-US" altLang="zh-TW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b="1" kern="100" dirty="0"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，以尋找新的獵物。</a:t>
            </a:r>
          </a:p>
          <a:p>
            <a:pPr marL="800100" lvl="1">
              <a:lnSpc>
                <a:spcPts val="5000"/>
              </a:lnSpc>
            </a:pPr>
            <a:endParaRPr lang="zh-TW" altLang="en-US" sz="2000" b="1" kern="100" dirty="0"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endParaRPr lang="zh-TW" altLang="en-US" sz="2000" b="1" kern="100" dirty="0"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2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299491-7E5B-4124-895C-E3996C9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"/>
          <a:stretch/>
        </p:blipFill>
        <p:spPr>
          <a:xfrm>
            <a:off x="7076362" y="1973275"/>
            <a:ext cx="4405037" cy="45130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BEDBA22-590A-4EB6-8B72-2DACC6EC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6732" y="5707445"/>
            <a:ext cx="5065835" cy="8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1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4" y="67791"/>
            <a:ext cx="6116149" cy="122078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Conclusion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&amp;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Improvement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12876" y="1150555"/>
            <a:ext cx="11836468" cy="577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結論</a:t>
            </a:r>
            <a:r>
              <a:rPr lang="en-US" altLang="zh-TW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相較於傳統之手動調整超參數，</a:t>
            </a:r>
            <a:r>
              <a:rPr lang="en-US" altLang="zh-TW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WOA</a:t>
            </a: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尋找超參數的方法方便許多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雖然訓練時間會拉長，但效果十分優秀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原以為會出現隱藏層</a:t>
            </a:r>
            <a:r>
              <a:rPr lang="en-US" altLang="zh-TW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&lt;10</a:t>
            </a: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的選項，但似乎沒有看到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未來改進</a:t>
            </a:r>
            <a:r>
              <a:rPr lang="en-US" altLang="zh-TW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增加訓練時間之比重，或許可以找到更好的解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將</a:t>
            </a:r>
            <a:r>
              <a:rPr lang="en-US" altLang="zh-TW" sz="2400" b="1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sklearn</a:t>
            </a: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轉為</a:t>
            </a:r>
            <a:r>
              <a:rPr lang="en-US" altLang="zh-TW" sz="2400" b="1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keras</a:t>
            </a: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，縮短訓練時間，並增加族群數目和迭代次數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於初始族群加入自訂超參數，使</a:t>
            </a:r>
            <a:r>
              <a:rPr lang="en-US" altLang="zh-TW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WOA</a:t>
            </a:r>
            <a:r>
              <a:rPr lang="zh-TW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往我們想要的方向收斂</a:t>
            </a:r>
            <a:endParaRPr lang="en-US" altLang="zh-TW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68580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endParaRPr lang="zh-TW" altLang="en-US" sz="2000" b="1" kern="100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20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1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4" y="67791"/>
            <a:ext cx="3138211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Reference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87650" y="1156861"/>
            <a:ext cx="12032879" cy="190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>
              <a:lnSpc>
                <a:spcPts val="5000"/>
              </a:lnSpc>
            </a:pPr>
            <a:r>
              <a:rPr lang="en-US" altLang="zh-TW" sz="1400" dirty="0">
                <a:solidFill>
                  <a:srgbClr val="333333"/>
                </a:solidFill>
                <a:latin typeface="HelveticaNeue Regular"/>
              </a:rPr>
              <a:t>[1]</a:t>
            </a:r>
            <a:r>
              <a:rPr lang="en-US" altLang="zh-TW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Seyedali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lang="en-US" altLang="zh-TW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Mirjalili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HelveticaNeue Regular"/>
              </a:rPr>
              <a:t> and Andrew Lewis, "The Whale Optimization Algorithm[J]", </a:t>
            </a:r>
            <a:r>
              <a:rPr lang="en-US" altLang="zh-TW" sz="1400" b="0" i="1" dirty="0">
                <a:solidFill>
                  <a:srgbClr val="333333"/>
                </a:solidFill>
                <a:effectLst/>
                <a:latin typeface="HelveticaNeue Regular"/>
              </a:rPr>
              <a:t>Advances in Engineering Software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95, 2016.</a:t>
            </a:r>
          </a:p>
          <a:p>
            <a:pPr marL="800100" lvl="1">
              <a:lnSpc>
                <a:spcPts val="5000"/>
              </a:lnSpc>
            </a:pPr>
            <a:r>
              <a:rPr lang="en-US" altLang="zh-TW" sz="1400" dirty="0">
                <a:solidFill>
                  <a:srgbClr val="333333"/>
                </a:solidFill>
                <a:latin typeface="HelveticaNeue Regular"/>
              </a:rPr>
              <a:t>https://scikit-learn.org/stable/modules/generated/sklearn.neural_network.MLPRegressor.html#sklearn.neural_network.MLPRegressor</a:t>
            </a:r>
          </a:p>
          <a:p>
            <a:pPr marL="800100" lvl="1">
              <a:lnSpc>
                <a:spcPts val="5000"/>
              </a:lnSpc>
            </a:pPr>
            <a:r>
              <a:rPr lang="en-US" altLang="zh-TW" sz="1400" dirty="0">
                <a:solidFill>
                  <a:srgbClr val="333333"/>
                </a:solidFill>
                <a:latin typeface="HelveticaNeue Regular"/>
              </a:rPr>
              <a:t>https://blog.cubieserver.de/2019/approximate-function-with-neural-network/</a:t>
            </a:r>
            <a:endParaRPr lang="zh-TW" altLang="en-US" sz="1400" dirty="0">
              <a:solidFill>
                <a:srgbClr val="333333"/>
              </a:solidFill>
              <a:latin typeface="HelveticaNeue Regular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21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01D653-55E1-43AA-A70F-904BCB85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8870" y="3790259"/>
            <a:ext cx="3574260" cy="26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1860FFE-B61D-4E91-A734-1A77438E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86" y="1057593"/>
            <a:ext cx="10760628" cy="5265839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071958E5-CC8F-416B-B402-094A30538C9D}"/>
              </a:ext>
            </a:extLst>
          </p:cNvPr>
          <p:cNvSpPr/>
          <p:nvPr/>
        </p:nvSpPr>
        <p:spPr>
          <a:xfrm>
            <a:off x="715686" y="1057593"/>
            <a:ext cx="10760628" cy="5265839"/>
          </a:xfrm>
          <a:prstGeom prst="rect">
            <a:avLst/>
          </a:prstGeom>
          <a:solidFill>
            <a:srgbClr val="4785B1">
              <a:alpha val="72000"/>
            </a:srgbClr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C3919D-E2F0-4AD8-8B53-821C90A4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D563A8-29F4-4DCD-A130-84EAF3B6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3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1933C6-746D-46AB-BD55-22D47A7A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89" y="1520542"/>
            <a:ext cx="1128974" cy="745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40425-E1E0-48CC-869F-FB48B6225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17" y="1905134"/>
            <a:ext cx="702931" cy="702931"/>
          </a:xfrm>
          <a:prstGeom prst="rect">
            <a:avLst/>
          </a:prstGeom>
        </p:spPr>
      </p:pic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04227B54-F04F-4383-97B5-2F159FF2935F}"/>
              </a:ext>
            </a:extLst>
          </p:cNvPr>
          <p:cNvCxnSpPr>
            <a:cxnSpLocks/>
          </p:cNvCxnSpPr>
          <p:nvPr/>
        </p:nvCxnSpPr>
        <p:spPr>
          <a:xfrm flipV="1">
            <a:off x="7068104" y="2811712"/>
            <a:ext cx="1768537" cy="15721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6E1856E-1701-43EE-8A8A-15C1151E37B7}"/>
              </a:ext>
            </a:extLst>
          </p:cNvPr>
          <p:cNvCxnSpPr>
            <a:cxnSpLocks/>
          </p:cNvCxnSpPr>
          <p:nvPr/>
        </p:nvCxnSpPr>
        <p:spPr>
          <a:xfrm flipH="1" flipV="1">
            <a:off x="2357672" y="2558688"/>
            <a:ext cx="1477732" cy="9812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78BD7DB-B428-4688-9420-F5A3F739679C}"/>
              </a:ext>
            </a:extLst>
          </p:cNvPr>
          <p:cNvSpPr/>
          <p:nvPr/>
        </p:nvSpPr>
        <p:spPr>
          <a:xfrm rot="1143962">
            <a:off x="9086322" y="1432127"/>
            <a:ext cx="1586541" cy="998508"/>
          </a:xfrm>
          <a:custGeom>
            <a:avLst/>
            <a:gdLst>
              <a:gd name="connsiteX0" fmla="*/ 1506279 w 1586541"/>
              <a:gd name="connsiteY0" fmla="*/ 899304 h 998508"/>
              <a:gd name="connsiteX1" fmla="*/ 1551568 w 1586541"/>
              <a:gd name="connsiteY1" fmla="*/ 879895 h 998508"/>
              <a:gd name="connsiteX2" fmla="*/ 1570978 w 1586541"/>
              <a:gd name="connsiteY2" fmla="*/ 830293 h 998508"/>
              <a:gd name="connsiteX3" fmla="*/ 1577447 w 1586541"/>
              <a:gd name="connsiteY3" fmla="*/ 787161 h 998508"/>
              <a:gd name="connsiteX4" fmla="*/ 1586074 w 1586541"/>
              <a:gd name="connsiteY4" fmla="*/ 722463 h 998508"/>
              <a:gd name="connsiteX5" fmla="*/ 1577447 w 1586541"/>
              <a:gd name="connsiteY5" fmla="*/ 528368 h 998508"/>
              <a:gd name="connsiteX6" fmla="*/ 1568821 w 1586541"/>
              <a:gd name="connsiteY6" fmla="*/ 489550 h 998508"/>
              <a:gd name="connsiteX7" fmla="*/ 1542942 w 1586541"/>
              <a:gd name="connsiteY7" fmla="*/ 414068 h 998508"/>
              <a:gd name="connsiteX8" fmla="*/ 1508436 w 1586541"/>
              <a:gd name="connsiteY8" fmla="*/ 334274 h 998508"/>
              <a:gd name="connsiteX9" fmla="*/ 1463147 w 1586541"/>
              <a:gd name="connsiteY9" fmla="*/ 258793 h 998508"/>
              <a:gd name="connsiteX10" fmla="*/ 1437268 w 1586541"/>
              <a:gd name="connsiteY10" fmla="*/ 222131 h 998508"/>
              <a:gd name="connsiteX11" fmla="*/ 1400606 w 1586541"/>
              <a:gd name="connsiteY11" fmla="*/ 187625 h 998508"/>
              <a:gd name="connsiteX12" fmla="*/ 1325125 w 1586541"/>
              <a:gd name="connsiteY12" fmla="*/ 131553 h 998508"/>
              <a:gd name="connsiteX13" fmla="*/ 1243174 w 1586541"/>
              <a:gd name="connsiteY13" fmla="*/ 86265 h 998508"/>
              <a:gd name="connsiteX14" fmla="*/ 1206512 w 1586541"/>
              <a:gd name="connsiteY14" fmla="*/ 71168 h 998508"/>
              <a:gd name="connsiteX15" fmla="*/ 1172006 w 1586541"/>
              <a:gd name="connsiteY15" fmla="*/ 62542 h 998508"/>
              <a:gd name="connsiteX16" fmla="*/ 1023200 w 1586541"/>
              <a:gd name="connsiteY16" fmla="*/ 30193 h 998508"/>
              <a:gd name="connsiteX17" fmla="*/ 911057 w 1586541"/>
              <a:gd name="connsiteY17" fmla="*/ 12940 h 998508"/>
              <a:gd name="connsiteX18" fmla="*/ 844202 w 1586541"/>
              <a:gd name="connsiteY18" fmla="*/ 2157 h 998508"/>
              <a:gd name="connsiteX19" fmla="*/ 779504 w 1586541"/>
              <a:gd name="connsiteY19" fmla="*/ 0 h 998508"/>
              <a:gd name="connsiteX20" fmla="*/ 522868 w 1586541"/>
              <a:gd name="connsiteY20" fmla="*/ 4314 h 998508"/>
              <a:gd name="connsiteX21" fmla="*/ 408568 w 1586541"/>
              <a:gd name="connsiteY21" fmla="*/ 32350 h 998508"/>
              <a:gd name="connsiteX22" fmla="*/ 277015 w 1586541"/>
              <a:gd name="connsiteY22" fmla="*/ 88421 h 998508"/>
              <a:gd name="connsiteX23" fmla="*/ 184281 w 1586541"/>
              <a:gd name="connsiteY23" fmla="*/ 133710 h 998508"/>
              <a:gd name="connsiteX24" fmla="*/ 138993 w 1586541"/>
              <a:gd name="connsiteY24" fmla="*/ 174685 h 998508"/>
              <a:gd name="connsiteX25" fmla="*/ 72138 w 1586541"/>
              <a:gd name="connsiteY25" fmla="*/ 271733 h 998508"/>
              <a:gd name="connsiteX26" fmla="*/ 46259 w 1586541"/>
              <a:gd name="connsiteY26" fmla="*/ 338587 h 998508"/>
              <a:gd name="connsiteX27" fmla="*/ 7440 w 1586541"/>
              <a:gd name="connsiteY27" fmla="*/ 435634 h 998508"/>
              <a:gd name="connsiteX28" fmla="*/ 11753 w 1586541"/>
              <a:gd name="connsiteY28" fmla="*/ 713836 h 998508"/>
              <a:gd name="connsiteX29" fmla="*/ 35476 w 1586541"/>
              <a:gd name="connsiteY29" fmla="*/ 787161 h 998508"/>
              <a:gd name="connsiteX30" fmla="*/ 78608 w 1586541"/>
              <a:gd name="connsiteY30" fmla="*/ 869112 h 998508"/>
              <a:gd name="connsiteX31" fmla="*/ 110957 w 1586541"/>
              <a:gd name="connsiteY31" fmla="*/ 901461 h 998508"/>
              <a:gd name="connsiteX32" fmla="*/ 231727 w 1586541"/>
              <a:gd name="connsiteY32" fmla="*/ 966159 h 998508"/>
              <a:gd name="connsiteX33" fmla="*/ 371906 w 1586541"/>
              <a:gd name="connsiteY33" fmla="*/ 996351 h 998508"/>
              <a:gd name="connsiteX34" fmla="*/ 415038 w 1586541"/>
              <a:gd name="connsiteY34" fmla="*/ 998508 h 998508"/>
              <a:gd name="connsiteX35" fmla="*/ 505615 w 1586541"/>
              <a:gd name="connsiteY35" fmla="*/ 992038 h 998508"/>
              <a:gd name="connsiteX36" fmla="*/ 553061 w 1586541"/>
              <a:gd name="connsiteY36" fmla="*/ 955376 h 998508"/>
              <a:gd name="connsiteX37" fmla="*/ 574627 w 1586541"/>
              <a:gd name="connsiteY37" fmla="*/ 925183 h 998508"/>
              <a:gd name="connsiteX38" fmla="*/ 635012 w 1586541"/>
              <a:gd name="connsiteY38" fmla="*/ 836763 h 998508"/>
              <a:gd name="connsiteX39" fmla="*/ 639325 w 1586541"/>
              <a:gd name="connsiteY39" fmla="*/ 832450 h 9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86541" h="998508">
                <a:moveTo>
                  <a:pt x="1506279" y="899304"/>
                </a:moveTo>
                <a:cubicBezTo>
                  <a:pt x="1521375" y="892834"/>
                  <a:pt x="1540335" y="891877"/>
                  <a:pt x="1551568" y="879895"/>
                </a:cubicBezTo>
                <a:cubicBezTo>
                  <a:pt x="1563711" y="866942"/>
                  <a:pt x="1566206" y="847394"/>
                  <a:pt x="1570978" y="830293"/>
                </a:cubicBezTo>
                <a:cubicBezTo>
                  <a:pt x="1574886" y="816290"/>
                  <a:pt x="1575431" y="801559"/>
                  <a:pt x="1577447" y="787161"/>
                </a:cubicBezTo>
                <a:cubicBezTo>
                  <a:pt x="1580464" y="765614"/>
                  <a:pt x="1583198" y="744029"/>
                  <a:pt x="1586074" y="722463"/>
                </a:cubicBezTo>
                <a:cubicBezTo>
                  <a:pt x="1584572" y="615807"/>
                  <a:pt x="1591648" y="603432"/>
                  <a:pt x="1577447" y="528368"/>
                </a:cubicBezTo>
                <a:cubicBezTo>
                  <a:pt x="1574983" y="515344"/>
                  <a:pt x="1572652" y="502239"/>
                  <a:pt x="1568821" y="489550"/>
                </a:cubicBezTo>
                <a:cubicBezTo>
                  <a:pt x="1561134" y="464087"/>
                  <a:pt x="1553013" y="438686"/>
                  <a:pt x="1542942" y="414068"/>
                </a:cubicBezTo>
                <a:cubicBezTo>
                  <a:pt x="1536409" y="398099"/>
                  <a:pt x="1518653" y="352519"/>
                  <a:pt x="1508436" y="334274"/>
                </a:cubicBezTo>
                <a:cubicBezTo>
                  <a:pt x="1494099" y="308673"/>
                  <a:pt x="1480068" y="282764"/>
                  <a:pt x="1463147" y="258793"/>
                </a:cubicBezTo>
                <a:cubicBezTo>
                  <a:pt x="1454521" y="246572"/>
                  <a:pt x="1447142" y="233367"/>
                  <a:pt x="1437268" y="222131"/>
                </a:cubicBezTo>
                <a:cubicBezTo>
                  <a:pt x="1426190" y="209525"/>
                  <a:pt x="1413661" y="198170"/>
                  <a:pt x="1400606" y="187625"/>
                </a:cubicBezTo>
                <a:cubicBezTo>
                  <a:pt x="1376223" y="167931"/>
                  <a:pt x="1352001" y="147679"/>
                  <a:pt x="1325125" y="131553"/>
                </a:cubicBezTo>
                <a:cubicBezTo>
                  <a:pt x="1288292" y="109454"/>
                  <a:pt x="1280851" y="103489"/>
                  <a:pt x="1243174" y="86265"/>
                </a:cubicBezTo>
                <a:cubicBezTo>
                  <a:pt x="1231154" y="80770"/>
                  <a:pt x="1219050" y="75347"/>
                  <a:pt x="1206512" y="71168"/>
                </a:cubicBezTo>
                <a:cubicBezTo>
                  <a:pt x="1195264" y="67419"/>
                  <a:pt x="1183406" y="65799"/>
                  <a:pt x="1172006" y="62542"/>
                </a:cubicBezTo>
                <a:cubicBezTo>
                  <a:pt x="1058438" y="30094"/>
                  <a:pt x="1241421" y="73837"/>
                  <a:pt x="1023200" y="30193"/>
                </a:cubicBezTo>
                <a:cubicBezTo>
                  <a:pt x="919138" y="9381"/>
                  <a:pt x="1020529" y="28040"/>
                  <a:pt x="911057" y="12940"/>
                </a:cubicBezTo>
                <a:cubicBezTo>
                  <a:pt x="888696" y="9856"/>
                  <a:pt x="866667" y="4367"/>
                  <a:pt x="844202" y="2157"/>
                </a:cubicBezTo>
                <a:cubicBezTo>
                  <a:pt x="822728" y="45"/>
                  <a:pt x="801070" y="719"/>
                  <a:pt x="779504" y="0"/>
                </a:cubicBezTo>
                <a:cubicBezTo>
                  <a:pt x="693959" y="1438"/>
                  <a:pt x="608295" y="-399"/>
                  <a:pt x="522868" y="4314"/>
                </a:cubicBezTo>
                <a:cubicBezTo>
                  <a:pt x="515351" y="4729"/>
                  <a:pt x="414186" y="30243"/>
                  <a:pt x="408568" y="32350"/>
                </a:cubicBezTo>
                <a:cubicBezTo>
                  <a:pt x="363935" y="49087"/>
                  <a:pt x="320484" y="68859"/>
                  <a:pt x="277015" y="88421"/>
                </a:cubicBezTo>
                <a:cubicBezTo>
                  <a:pt x="255482" y="98111"/>
                  <a:pt x="202196" y="121088"/>
                  <a:pt x="184281" y="133710"/>
                </a:cubicBezTo>
                <a:cubicBezTo>
                  <a:pt x="167639" y="145435"/>
                  <a:pt x="152859" y="159779"/>
                  <a:pt x="138993" y="174685"/>
                </a:cubicBezTo>
                <a:cubicBezTo>
                  <a:pt x="113921" y="201638"/>
                  <a:pt x="87841" y="237710"/>
                  <a:pt x="72138" y="271733"/>
                </a:cubicBezTo>
                <a:cubicBezTo>
                  <a:pt x="62124" y="293430"/>
                  <a:pt x="55582" y="316585"/>
                  <a:pt x="46259" y="338587"/>
                </a:cubicBezTo>
                <a:cubicBezTo>
                  <a:pt x="6238" y="433037"/>
                  <a:pt x="28285" y="364760"/>
                  <a:pt x="7440" y="435634"/>
                </a:cubicBezTo>
                <a:cubicBezTo>
                  <a:pt x="-1446" y="542272"/>
                  <a:pt x="-4947" y="559080"/>
                  <a:pt x="11753" y="713836"/>
                </a:cubicBezTo>
                <a:cubicBezTo>
                  <a:pt x="14509" y="739377"/>
                  <a:pt x="26501" y="763091"/>
                  <a:pt x="35476" y="787161"/>
                </a:cubicBezTo>
                <a:cubicBezTo>
                  <a:pt x="46450" y="816592"/>
                  <a:pt x="58052" y="845130"/>
                  <a:pt x="78608" y="869112"/>
                </a:cubicBezTo>
                <a:cubicBezTo>
                  <a:pt x="88532" y="880690"/>
                  <a:pt x="99112" y="891857"/>
                  <a:pt x="110957" y="901461"/>
                </a:cubicBezTo>
                <a:cubicBezTo>
                  <a:pt x="148731" y="932089"/>
                  <a:pt x="185192" y="949490"/>
                  <a:pt x="231727" y="966159"/>
                </a:cubicBezTo>
                <a:cubicBezTo>
                  <a:pt x="275812" y="981950"/>
                  <a:pt x="325514" y="990998"/>
                  <a:pt x="371906" y="996351"/>
                </a:cubicBezTo>
                <a:cubicBezTo>
                  <a:pt x="386206" y="998001"/>
                  <a:pt x="400661" y="997789"/>
                  <a:pt x="415038" y="998508"/>
                </a:cubicBezTo>
                <a:cubicBezTo>
                  <a:pt x="445230" y="996351"/>
                  <a:pt x="475743" y="996926"/>
                  <a:pt x="505615" y="992038"/>
                </a:cubicBezTo>
                <a:cubicBezTo>
                  <a:pt x="531159" y="987858"/>
                  <a:pt x="538816" y="974120"/>
                  <a:pt x="553061" y="955376"/>
                </a:cubicBezTo>
                <a:cubicBezTo>
                  <a:pt x="560545" y="945529"/>
                  <a:pt x="567672" y="935410"/>
                  <a:pt x="574627" y="925183"/>
                </a:cubicBezTo>
                <a:cubicBezTo>
                  <a:pt x="582242" y="913984"/>
                  <a:pt x="613865" y="861433"/>
                  <a:pt x="635012" y="836763"/>
                </a:cubicBezTo>
                <a:cubicBezTo>
                  <a:pt x="636335" y="835219"/>
                  <a:pt x="637887" y="833888"/>
                  <a:pt x="639325" y="83245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日期版面配置區 1">
            <a:extLst>
              <a:ext uri="{FF2B5EF4-FFF2-40B4-BE49-F238E27FC236}">
                <a16:creationId xmlns:a16="http://schemas.microsoft.com/office/drawing/2014/main" id="{DDFB0142-77B5-48CC-B6AF-3B41B73022B9}"/>
              </a:ext>
            </a:extLst>
          </p:cNvPr>
          <p:cNvSpPr txBox="1">
            <a:spLocks/>
          </p:cNvSpPr>
          <p:nvPr/>
        </p:nvSpPr>
        <p:spPr>
          <a:xfrm>
            <a:off x="3094044" y="2604402"/>
            <a:ext cx="1360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搜索獵物</a:t>
            </a:r>
          </a:p>
        </p:txBody>
      </p:sp>
      <p:sp>
        <p:nvSpPr>
          <p:cNvPr id="79" name="日期版面配置區 1">
            <a:extLst>
              <a:ext uri="{FF2B5EF4-FFF2-40B4-BE49-F238E27FC236}">
                <a16:creationId xmlns:a16="http://schemas.microsoft.com/office/drawing/2014/main" id="{19934C35-185E-4BDD-952E-22927BD4AB28}"/>
              </a:ext>
            </a:extLst>
          </p:cNvPr>
          <p:cNvSpPr txBox="1">
            <a:spLocks/>
          </p:cNvSpPr>
          <p:nvPr/>
        </p:nvSpPr>
        <p:spPr>
          <a:xfrm>
            <a:off x="6998972" y="3058551"/>
            <a:ext cx="1360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包圍獵物</a:t>
            </a:r>
          </a:p>
        </p:txBody>
      </p:sp>
      <p:sp>
        <p:nvSpPr>
          <p:cNvPr id="80" name="日期版面配置區 1">
            <a:extLst>
              <a:ext uri="{FF2B5EF4-FFF2-40B4-BE49-F238E27FC236}">
                <a16:creationId xmlns:a16="http://schemas.microsoft.com/office/drawing/2014/main" id="{9FD789E3-EA22-4FC3-84ED-5A7BC3BB10C8}"/>
              </a:ext>
            </a:extLst>
          </p:cNvPr>
          <p:cNvSpPr txBox="1">
            <a:spLocks/>
          </p:cNvSpPr>
          <p:nvPr/>
        </p:nvSpPr>
        <p:spPr>
          <a:xfrm>
            <a:off x="9972090" y="2855206"/>
            <a:ext cx="1360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FF0000"/>
                </a:solidFill>
              </a:rPr>
              <a:t>攻擊獵物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AEE2E-B765-4204-B0C5-B95E5C3C2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7"/>
          <a:stretch/>
        </p:blipFill>
        <p:spPr>
          <a:xfrm>
            <a:off x="10206837" y="2256599"/>
            <a:ext cx="713376" cy="6532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1D6A21-3BBE-4295-91A0-1A7C44A86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28" y="4106050"/>
            <a:ext cx="702931" cy="70293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1B9D000-2B2C-464D-BE69-8016D62D3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13" y="3246340"/>
            <a:ext cx="702931" cy="702931"/>
          </a:xfrm>
          <a:prstGeom prst="rect">
            <a:avLst/>
          </a:prstGeom>
        </p:spPr>
      </p:pic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18A3E0A4-0FFF-4BE6-BA64-6E744C896616}"/>
              </a:ext>
            </a:extLst>
          </p:cNvPr>
          <p:cNvCxnSpPr>
            <a:cxnSpLocks/>
          </p:cNvCxnSpPr>
          <p:nvPr/>
        </p:nvCxnSpPr>
        <p:spPr>
          <a:xfrm flipV="1">
            <a:off x="6031744" y="2003100"/>
            <a:ext cx="2527431" cy="4128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4F45C89-0E33-4F37-9814-BD94D152BD75}"/>
              </a:ext>
            </a:extLst>
          </p:cNvPr>
          <p:cNvCxnSpPr>
            <a:cxnSpLocks/>
          </p:cNvCxnSpPr>
          <p:nvPr/>
        </p:nvCxnSpPr>
        <p:spPr>
          <a:xfrm flipV="1">
            <a:off x="9013866" y="2969527"/>
            <a:ext cx="482711" cy="22237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D973D207-73F3-4AD0-9AC7-2B57BBB9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52" y="2126755"/>
            <a:ext cx="702931" cy="70293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1A7EED-7D32-4DB6-8355-B9E9907DE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57" y="4937455"/>
            <a:ext cx="702931" cy="702931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D3E6F95-490C-4E8D-9E97-E5D614994FF9}"/>
              </a:ext>
            </a:extLst>
          </p:cNvPr>
          <p:cNvCxnSpPr>
            <a:cxnSpLocks/>
          </p:cNvCxnSpPr>
          <p:nvPr/>
        </p:nvCxnSpPr>
        <p:spPr>
          <a:xfrm flipH="1" flipV="1">
            <a:off x="1737362" y="2969527"/>
            <a:ext cx="1622529" cy="25858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B5EB6B4B-FCE9-4C78-BDFB-0198B6E40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96" y="5292892"/>
            <a:ext cx="702931" cy="702931"/>
          </a:xfrm>
          <a:prstGeom prst="rect">
            <a:avLst/>
          </a:prstGeom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B1804398-01C1-42A5-924D-FB3E071D4615}"/>
              </a:ext>
            </a:extLst>
          </p:cNvPr>
          <p:cNvSpPr txBox="1">
            <a:spLocks/>
          </p:cNvSpPr>
          <p:nvPr/>
        </p:nvSpPr>
        <p:spPr>
          <a:xfrm>
            <a:off x="1364117" y="6635"/>
            <a:ext cx="8744429" cy="1220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>
                <a:latin typeface="STKaiti" panose="02010600040101010101" pitchFamily="2" charset="-122"/>
                <a:ea typeface="STKaiti" panose="02010600040101010101" pitchFamily="2" charset="-122"/>
              </a:rPr>
              <a:t>Whale Optimization Algorithm (WOA)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65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8189482" cy="122078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Whale Optimization Algorithm (WOA)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4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B41AD1-D875-4173-AFDB-1D427713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900"/>
          <a:stretch/>
        </p:blipFill>
        <p:spPr>
          <a:xfrm>
            <a:off x="4459680" y="2045311"/>
            <a:ext cx="7466550" cy="400183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3A15FA-56AD-40D7-B7AF-686A5FC6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" y="983982"/>
            <a:ext cx="4303155" cy="56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6765078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Bubble-net feeding behavior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502E9-37A6-4771-BC61-1BE725B1C425}"/>
              </a:ext>
            </a:extLst>
          </p:cNvPr>
          <p:cNvSpPr txBox="1"/>
          <p:nvPr/>
        </p:nvSpPr>
        <p:spPr>
          <a:xfrm>
            <a:off x="138755" y="956132"/>
            <a:ext cx="8804436" cy="128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zh-TW" altLang="en-US" sz="2400" b="1" kern="100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  <a:cs typeface="Times New Roman" panose="02020603050405020304" pitchFamily="18" charset="0"/>
              </a:rPr>
              <a:t>透過逐漸縮小的泡泡網，將魚群集中在小範圍後一網打盡</a:t>
            </a:r>
          </a:p>
          <a:p>
            <a:pPr marL="1143000" lvl="1" indent="-342900">
              <a:lnSpc>
                <a:spcPts val="5000"/>
              </a:lnSpc>
              <a:buFont typeface="Wingdings" panose="05000000000000000000" pitchFamily="2" charset="2"/>
              <a:buChar char="l"/>
            </a:pPr>
            <a:endParaRPr lang="zh-TW" altLang="en-US" sz="2000" b="1" kern="100" dirty="0">
              <a:latin typeface="STKaiti" panose="02010600040101010101" pitchFamily="2" charset="-122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5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F4D0F5-87B8-4D02-B84B-0DAEA4C5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55" y="1799438"/>
            <a:ext cx="5919976" cy="44488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312515-3151-4463-BF7E-6936746C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"/>
          <a:stretch/>
        </p:blipFill>
        <p:spPr>
          <a:xfrm>
            <a:off x="7283751" y="1767336"/>
            <a:ext cx="4405037" cy="45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6943530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Position update’s Equation</a:t>
            </a:r>
            <a:endParaRPr lang="zh-TW" altLang="en-US" dirty="0">
              <a:latin typeface="Palatino Linotype" panose="02040502050505030304" pitchFamily="18" charset="0"/>
              <a:ea typeface="STKait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381000" y="1202684"/>
                <a:ext cx="6152577" cy="450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包圍獵物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d>
                      <m:dPr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 smtClean="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 smtClean="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)−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a:rPr lang="zh-TW" altLang="en-US" sz="2400" b="1" i="1" kern="10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∗ 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solidFill>
                      <a:srgbClr val="009A98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= |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*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sz="24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 − 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|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en-US" altLang="zh-TW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係數向量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增加隨機性並縮減移動範圍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*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24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−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TW" altLang="en-US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24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02684"/>
                <a:ext cx="6152577" cy="4502707"/>
              </a:xfrm>
              <a:prstGeom prst="rect">
                <a:avLst/>
              </a:prstGeom>
              <a:blipFill>
                <a:blip r:embed="rId2"/>
                <a:stretch>
                  <a:fillRect b="-21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6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B5761B-6859-47E3-8027-C8502400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5402" y="379030"/>
            <a:ext cx="44005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版面配置區 1">
            <a:extLst>
              <a:ext uri="{FF2B5EF4-FFF2-40B4-BE49-F238E27FC236}">
                <a16:creationId xmlns:a16="http://schemas.microsoft.com/office/drawing/2014/main" id="{77434B96-002F-4384-8A53-55AEB2DBC1EA}"/>
              </a:ext>
            </a:extLst>
          </p:cNvPr>
          <p:cNvSpPr txBox="1">
            <a:spLocks/>
          </p:cNvSpPr>
          <p:nvPr/>
        </p:nvSpPr>
        <p:spPr>
          <a:xfrm>
            <a:off x="5100071" y="2713577"/>
            <a:ext cx="3567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鯨魚與目標獵物間距離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483644C-B163-41F3-9710-80EE7D854A06}"/>
                  </a:ext>
                </a:extLst>
              </p:cNvPr>
              <p:cNvSpPr txBox="1"/>
              <p:nvPr/>
            </p:nvSpPr>
            <p:spPr>
              <a:xfrm>
                <a:off x="1177882" y="5705391"/>
                <a:ext cx="32679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16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:</m:t>
                    </m:r>
                  </m:oMath>
                </a14:m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[0,1]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區間之隨機向量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</m:acc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 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從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線性遞減至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之等長向量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483644C-B163-41F3-9710-80EE7D854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82" y="5705391"/>
                <a:ext cx="3267994" cy="584775"/>
              </a:xfrm>
              <a:prstGeom prst="rect">
                <a:avLst/>
              </a:prstGeom>
              <a:blipFill>
                <a:blip r:embed="rId4"/>
                <a:stretch>
                  <a:fillRect t="-5208" b="-13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日期版面配置區 1">
            <a:extLst>
              <a:ext uri="{FF2B5EF4-FFF2-40B4-BE49-F238E27FC236}">
                <a16:creationId xmlns:a16="http://schemas.microsoft.com/office/drawing/2014/main" id="{17657B65-8182-4D3D-B039-3D795FE1F3B5}"/>
              </a:ext>
            </a:extLst>
          </p:cNvPr>
          <p:cNvSpPr txBox="1">
            <a:spLocks/>
          </p:cNvSpPr>
          <p:nvPr/>
        </p:nvSpPr>
        <p:spPr>
          <a:xfrm>
            <a:off x="5397514" y="2058346"/>
            <a:ext cx="3567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使鯨魚靠近目標獵物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/>
              <p:nvPr/>
            </p:nvSpPr>
            <p:spPr>
              <a:xfrm>
                <a:off x="1279651" y="3243293"/>
                <a:ext cx="2777146" cy="644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16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sz="1600" b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目標獵物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最佳解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位置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鯨魚當前位置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51" y="3243293"/>
                <a:ext cx="2777146" cy="644664"/>
              </a:xfrm>
              <a:prstGeom prst="rect">
                <a:avLst/>
              </a:prstGeom>
              <a:blipFill>
                <a:blip r:embed="rId5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版面配置區 1">
            <a:extLst>
              <a:ext uri="{FF2B5EF4-FFF2-40B4-BE49-F238E27FC236}">
                <a16:creationId xmlns:a16="http://schemas.microsoft.com/office/drawing/2014/main" id="{2FE00281-4FF5-4E7B-A2FF-612DFEC1B26C}"/>
              </a:ext>
            </a:extLst>
          </p:cNvPr>
          <p:cNvSpPr txBox="1">
            <a:spLocks/>
          </p:cNvSpPr>
          <p:nvPr/>
        </p:nvSpPr>
        <p:spPr>
          <a:xfrm>
            <a:off x="4059474" y="4614111"/>
            <a:ext cx="167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solidFill>
                  <a:srgbClr val="7030A0"/>
                </a:solidFill>
              </a:rPr>
              <a:t>A</a:t>
            </a:r>
            <a:r>
              <a:rPr lang="zh-TW" altLang="en-US" sz="1800" b="1" dirty="0">
                <a:solidFill>
                  <a:srgbClr val="7030A0"/>
                </a:solidFill>
              </a:rPr>
              <a:t>在</a:t>
            </a:r>
            <a:r>
              <a:rPr lang="en-US" altLang="zh-TW" sz="1800" b="1" dirty="0">
                <a:solidFill>
                  <a:srgbClr val="7030A0"/>
                </a:solidFill>
              </a:rPr>
              <a:t>[-</a:t>
            </a:r>
            <a:r>
              <a:rPr lang="en-US" altLang="zh-TW" sz="1800" b="1" dirty="0" err="1">
                <a:solidFill>
                  <a:srgbClr val="7030A0"/>
                </a:solidFill>
              </a:rPr>
              <a:t>a,a</a:t>
            </a:r>
            <a:r>
              <a:rPr lang="en-US" altLang="zh-TW" sz="1800" b="1" dirty="0">
                <a:solidFill>
                  <a:srgbClr val="7030A0"/>
                </a:solidFill>
              </a:rPr>
              <a:t>]</a:t>
            </a:r>
            <a:r>
              <a:rPr lang="zh-TW" altLang="en-US" sz="1800" b="1" dirty="0">
                <a:solidFill>
                  <a:srgbClr val="7030A0"/>
                </a:solidFill>
              </a:rPr>
              <a:t>之間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BF579E2-E4F1-4000-956D-C509F3046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423" y="3243293"/>
            <a:ext cx="3913544" cy="3377132"/>
          </a:xfrm>
          <a:prstGeom prst="rect">
            <a:avLst/>
          </a:prstGeom>
        </p:spPr>
      </p:pic>
      <p:sp>
        <p:nvSpPr>
          <p:cNvPr id="16" name="日期版面配置區 1">
            <a:extLst>
              <a:ext uri="{FF2B5EF4-FFF2-40B4-BE49-F238E27FC236}">
                <a16:creationId xmlns:a16="http://schemas.microsoft.com/office/drawing/2014/main" id="{AAEFD0D4-F741-4D2C-9BC1-DBCBBE3B338C}"/>
              </a:ext>
            </a:extLst>
          </p:cNvPr>
          <p:cNvSpPr txBox="1">
            <a:spLocks/>
          </p:cNvSpPr>
          <p:nvPr/>
        </p:nvSpPr>
        <p:spPr>
          <a:xfrm>
            <a:off x="4003769" y="5256289"/>
            <a:ext cx="167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solidFill>
                  <a:srgbClr val="7030A0"/>
                </a:solidFill>
              </a:rPr>
              <a:t>C</a:t>
            </a:r>
            <a:r>
              <a:rPr lang="zh-TW" altLang="en-US" sz="1800" b="1" dirty="0">
                <a:solidFill>
                  <a:srgbClr val="7030A0"/>
                </a:solidFill>
              </a:rPr>
              <a:t>在</a:t>
            </a:r>
            <a:r>
              <a:rPr lang="en-US" altLang="zh-TW" sz="1800" b="1" dirty="0">
                <a:solidFill>
                  <a:srgbClr val="7030A0"/>
                </a:solidFill>
              </a:rPr>
              <a:t>[0,2]</a:t>
            </a:r>
            <a:r>
              <a:rPr lang="zh-TW" altLang="en-US" sz="1800" b="1" dirty="0">
                <a:solidFill>
                  <a:srgbClr val="7030A0"/>
                </a:solidFill>
              </a:rPr>
              <a:t>之間</a:t>
            </a:r>
          </a:p>
        </p:txBody>
      </p:sp>
    </p:spTree>
    <p:extLst>
      <p:ext uri="{BB962C8B-B14F-4D97-AF65-F5344CB8AC3E}">
        <p14:creationId xmlns:p14="http://schemas.microsoft.com/office/powerpoint/2010/main" val="18670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ubble-net feeding behavior of a humpback whale.">
            <a:extLst>
              <a:ext uri="{FF2B5EF4-FFF2-40B4-BE49-F238E27FC236}">
                <a16:creationId xmlns:a16="http://schemas.microsoft.com/office/drawing/2014/main" id="{7A289303-4D2F-40DE-A6F9-BEED2B1D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09" y="1492204"/>
            <a:ext cx="3945864" cy="47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6943530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Position update’s Equation</a:t>
            </a:r>
            <a:endParaRPr lang="zh-TW" altLang="en-US" dirty="0">
              <a:latin typeface="Palatino Linotype" panose="02040502050505030304" pitchFamily="18" charset="0"/>
              <a:ea typeface="STKait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381000" y="1202684"/>
                <a:ext cx="7999949" cy="384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攻擊獵物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d>
                      <m:dPr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 smtClean="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TW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𝒃𝒍</m:t>
                        </m:r>
                      </m:sup>
                    </m:sSup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l-GR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𝝅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</m:d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sz="2400" b="1" i="1" kern="10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400" b="1" kern="100" dirty="0">
                  <a:solidFill>
                    <a:srgbClr val="009A98"/>
                  </a:solidFill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en-US" altLang="zh-TW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= |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sz="24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 − 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|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en-US" altLang="zh-TW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02684"/>
                <a:ext cx="7999949" cy="3849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7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B5761B-6859-47E3-8027-C8502400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5402" y="379030"/>
            <a:ext cx="44005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版面配置區 1">
            <a:extLst>
              <a:ext uri="{FF2B5EF4-FFF2-40B4-BE49-F238E27FC236}">
                <a16:creationId xmlns:a16="http://schemas.microsoft.com/office/drawing/2014/main" id="{77434B96-002F-4384-8A53-55AEB2DBC1EA}"/>
              </a:ext>
            </a:extLst>
          </p:cNvPr>
          <p:cNvSpPr txBox="1">
            <a:spLocks/>
          </p:cNvSpPr>
          <p:nvPr/>
        </p:nvSpPr>
        <p:spPr>
          <a:xfrm>
            <a:off x="4760017" y="3344336"/>
            <a:ext cx="3567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鯨魚與目標獵物間距離</a:t>
            </a:r>
          </a:p>
        </p:txBody>
      </p:sp>
      <p:sp>
        <p:nvSpPr>
          <p:cNvPr id="12" name="日期版面配置區 1">
            <a:extLst>
              <a:ext uri="{FF2B5EF4-FFF2-40B4-BE49-F238E27FC236}">
                <a16:creationId xmlns:a16="http://schemas.microsoft.com/office/drawing/2014/main" id="{17657B65-8182-4D3D-B039-3D795FE1F3B5}"/>
              </a:ext>
            </a:extLst>
          </p:cNvPr>
          <p:cNvSpPr txBox="1">
            <a:spLocks/>
          </p:cNvSpPr>
          <p:nvPr/>
        </p:nvSpPr>
        <p:spPr>
          <a:xfrm>
            <a:off x="6543972" y="2083373"/>
            <a:ext cx="1421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泡泡網攻擊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/>
              <p:nvPr/>
            </p:nvSpPr>
            <p:spPr>
              <a:xfrm>
                <a:off x="1438978" y="3880286"/>
                <a:ext cx="3151252" cy="71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zh-TW" altLang="en-US" b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目標獵物</a:t>
                </a:r>
                <a:r>
                  <a:rPr lang="en-US" altLang="zh-TW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最佳解</a:t>
                </a:r>
                <a:r>
                  <a:rPr lang="en-US" altLang="zh-TW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TW" altLang="en-US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位置</a:t>
                </a:r>
                <a:endParaRPr lang="en-US" altLang="zh-TW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b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鯨魚當前位置</a:t>
                </a:r>
                <a:endParaRPr lang="en-US" altLang="zh-TW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978" y="3880286"/>
                <a:ext cx="3151252" cy="713529"/>
              </a:xfrm>
              <a:prstGeom prst="rect">
                <a:avLst/>
              </a:prstGeom>
              <a:blipFill>
                <a:blip r:embed="rId5"/>
                <a:stretch>
                  <a:fillRect t="-2564" b="-136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C75915BE-181F-4F72-A8E1-77EFA3D906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266" t="11888" r="1559"/>
          <a:stretch/>
        </p:blipFill>
        <p:spPr>
          <a:xfrm>
            <a:off x="4613305" y="3880286"/>
            <a:ext cx="3151253" cy="246890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0A60B9-AE73-4AED-A754-35FE42954D8E}"/>
              </a:ext>
            </a:extLst>
          </p:cNvPr>
          <p:cNvSpPr txBox="1"/>
          <p:nvPr/>
        </p:nvSpPr>
        <p:spPr>
          <a:xfrm>
            <a:off x="1480195" y="2523897"/>
            <a:ext cx="290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kern="100" dirty="0">
                <a:latin typeface="Cambria Math" panose="020405030504060302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b : </a:t>
            </a:r>
            <a:r>
              <a:rPr lang="zh-TW" altLang="en-US" sz="1800" b="1" kern="100" dirty="0">
                <a:latin typeface="Cambria Math" panose="020405030504060302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螺旋係數，常為</a:t>
            </a:r>
            <a:r>
              <a:rPr lang="en-US" altLang="zh-TW" sz="1800" b="1" kern="100" dirty="0">
                <a:latin typeface="Cambria Math" panose="020405030504060302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1800" b="1" kern="100" dirty="0">
                <a:latin typeface="Cambria Math" panose="020405030504060302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l : [1,-1]</a:t>
            </a:r>
            <a:r>
              <a:rPr lang="zh-TW" altLang="en-US" sz="1800" b="1" kern="100" dirty="0">
                <a:latin typeface="Cambria Math" panose="020405030504060302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間之隨機數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477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5" y="67791"/>
            <a:ext cx="6943530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Palatino Linotype" panose="02040502050505030304" pitchFamily="18" charset="0"/>
                <a:ea typeface="STKaiti" panose="02010600040101010101" pitchFamily="2" charset="-122"/>
              </a:rPr>
              <a:t>Position update’s Equation</a:t>
            </a:r>
            <a:endParaRPr lang="zh-TW" altLang="en-US" dirty="0">
              <a:latin typeface="Palatino Linotype" panose="02040502050505030304" pitchFamily="18" charset="0"/>
              <a:ea typeface="STKait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381000" y="1202684"/>
                <a:ext cx="6152577" cy="450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搜尋獵物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d>
                      <m:dPr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 kern="100" smtClean="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 kern="10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TW" sz="2400" b="1" i="1" kern="100" smtClean="0">
                                <a:solidFill>
                                  <a:srgbClr val="009A98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𝒓𝒂𝒏𝒅</m:t>
                            </m:r>
                          </m:sub>
                        </m:sSub>
                      </m:e>
                    </m:acc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)−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a:rPr lang="zh-TW" altLang="en-US" sz="2400" b="1" i="1" kern="100">
                        <a:solidFill>
                          <a:srgbClr val="009A98"/>
                        </a:solidFill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∗ 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solidFill>
                              <a:srgbClr val="009A98"/>
                            </a:solidFill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solidFill>
                      <a:srgbClr val="009A98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= |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*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TW" sz="2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𝒓𝒂𝒏𝒅</m:t>
                            </m:r>
                          </m:sub>
                        </m:sSub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 − 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|</a:t>
                </a: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endParaRPr lang="en-US" altLang="zh-TW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係數向量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增加隨機性並縮減移動範圍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*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24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−</m:t>
                    </m:r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TW" altLang="en-US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24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TW" altLang="en-US" sz="2400" b="1" i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02684"/>
                <a:ext cx="6152577" cy="4502707"/>
              </a:xfrm>
              <a:prstGeom prst="rect">
                <a:avLst/>
              </a:prstGeom>
              <a:blipFill>
                <a:blip r:embed="rId2"/>
                <a:stretch>
                  <a:fillRect b="-21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8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B5761B-6859-47E3-8027-C8502400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5402" y="379030"/>
            <a:ext cx="44005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版面配置區 1">
            <a:extLst>
              <a:ext uri="{FF2B5EF4-FFF2-40B4-BE49-F238E27FC236}">
                <a16:creationId xmlns:a16="http://schemas.microsoft.com/office/drawing/2014/main" id="{77434B96-002F-4384-8A53-55AEB2DBC1EA}"/>
              </a:ext>
            </a:extLst>
          </p:cNvPr>
          <p:cNvSpPr txBox="1">
            <a:spLocks/>
          </p:cNvSpPr>
          <p:nvPr/>
        </p:nvSpPr>
        <p:spPr>
          <a:xfrm>
            <a:off x="5470860" y="2700965"/>
            <a:ext cx="3567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鯨魚與其他鯨魚間距離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483644C-B163-41F3-9710-80EE7D854A06}"/>
                  </a:ext>
                </a:extLst>
              </p:cNvPr>
              <p:cNvSpPr txBox="1"/>
              <p:nvPr/>
            </p:nvSpPr>
            <p:spPr>
              <a:xfrm>
                <a:off x="1177882" y="5705391"/>
                <a:ext cx="32679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sz="1600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:</m:t>
                    </m:r>
                  </m:oMath>
                </a14:m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[0,1]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區間之隨機向量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</m:acc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 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從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線性遞減至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之等長向量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483644C-B163-41F3-9710-80EE7D854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82" y="5705391"/>
                <a:ext cx="3267994" cy="584775"/>
              </a:xfrm>
              <a:prstGeom prst="rect">
                <a:avLst/>
              </a:prstGeom>
              <a:blipFill>
                <a:blip r:embed="rId4"/>
                <a:stretch>
                  <a:fillRect t="-5208" b="-13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日期版面配置區 1">
            <a:extLst>
              <a:ext uri="{FF2B5EF4-FFF2-40B4-BE49-F238E27FC236}">
                <a16:creationId xmlns:a16="http://schemas.microsoft.com/office/drawing/2014/main" id="{17657B65-8182-4D3D-B039-3D795FE1F3B5}"/>
              </a:ext>
            </a:extLst>
          </p:cNvPr>
          <p:cNvSpPr txBox="1">
            <a:spLocks/>
          </p:cNvSpPr>
          <p:nvPr/>
        </p:nvSpPr>
        <p:spPr>
          <a:xfrm>
            <a:off x="5731743" y="2058346"/>
            <a:ext cx="3567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rgbClr val="7030A0"/>
                </a:solidFill>
              </a:rPr>
              <a:t>使該鯨魚靠近其他鯨魚</a:t>
            </a:r>
            <a:r>
              <a:rPr lang="en-US" altLang="zh-TW" sz="1800" b="1" dirty="0">
                <a:solidFill>
                  <a:srgbClr val="7030A0"/>
                </a:solidFill>
              </a:rPr>
              <a:t>(</a:t>
            </a:r>
            <a:r>
              <a:rPr lang="zh-TW" altLang="en-US" sz="1800" b="1" dirty="0">
                <a:solidFill>
                  <a:srgbClr val="7030A0"/>
                </a:solidFill>
              </a:rPr>
              <a:t>隨機選擇</a:t>
            </a:r>
            <a:r>
              <a:rPr lang="en-US" altLang="zh-TW" sz="1800" b="1" dirty="0">
                <a:solidFill>
                  <a:srgbClr val="7030A0"/>
                </a:solidFill>
              </a:rPr>
              <a:t>)</a:t>
            </a:r>
            <a:endParaRPr lang="zh-TW" altLang="en-US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/>
              <p:nvPr/>
            </p:nvSpPr>
            <p:spPr>
              <a:xfrm>
                <a:off x="1279650" y="3243293"/>
                <a:ext cx="3166225" cy="644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6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TW" sz="1600" b="1" i="1" kern="100">
                                <a:latin typeface="Cambria Math" panose="02040503050406030204" pitchFamily="18" charset="0"/>
                                <a:ea typeface="STKaiti" panose="02010600040101010101" pitchFamily="2" charset="-122"/>
                                <a:cs typeface="Times New Roman" panose="02020603050405020304" pitchFamily="18" charset="0"/>
                              </a:rPr>
                              <m:t>𝒓𝒂𝒏𝒅</m:t>
                            </m:r>
                          </m:sub>
                        </m:sSub>
                      </m:e>
                    </m:acc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16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其他鯨魚位置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隨機選擇</a:t>
                </a:r>
                <a:r>
                  <a:rPr lang="en-US" altLang="zh-TW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6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TW" sz="1600" b="1" i="1" kern="100" smtClean="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zh-TW" altLang="en-US" sz="16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鯨魚當前位置</a:t>
                </a:r>
                <a:endParaRPr lang="en-US" altLang="zh-TW" sz="16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89B2FC9-55AD-45A7-95DD-62F69260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50" y="3243293"/>
                <a:ext cx="3166225" cy="644664"/>
              </a:xfrm>
              <a:prstGeom prst="rect">
                <a:avLst/>
              </a:prstGeom>
              <a:blipFill>
                <a:blip r:embed="rId5"/>
                <a:stretch>
                  <a:fillRect r="-3468" b="-122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版面配置區 1">
            <a:extLst>
              <a:ext uri="{FF2B5EF4-FFF2-40B4-BE49-F238E27FC236}">
                <a16:creationId xmlns:a16="http://schemas.microsoft.com/office/drawing/2014/main" id="{B7E01AFC-A103-4434-99B2-AEEB5DF430BF}"/>
              </a:ext>
            </a:extLst>
          </p:cNvPr>
          <p:cNvSpPr txBox="1">
            <a:spLocks/>
          </p:cNvSpPr>
          <p:nvPr/>
        </p:nvSpPr>
        <p:spPr>
          <a:xfrm>
            <a:off x="4059474" y="4614111"/>
            <a:ext cx="167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solidFill>
                  <a:srgbClr val="7030A0"/>
                </a:solidFill>
              </a:rPr>
              <a:t>A</a:t>
            </a:r>
            <a:r>
              <a:rPr lang="zh-TW" altLang="en-US" sz="1800" b="1" dirty="0">
                <a:solidFill>
                  <a:srgbClr val="7030A0"/>
                </a:solidFill>
              </a:rPr>
              <a:t>在</a:t>
            </a:r>
            <a:r>
              <a:rPr lang="en-US" altLang="zh-TW" sz="1800" b="1" dirty="0">
                <a:solidFill>
                  <a:srgbClr val="7030A0"/>
                </a:solidFill>
              </a:rPr>
              <a:t>[-</a:t>
            </a:r>
            <a:r>
              <a:rPr lang="en-US" altLang="zh-TW" sz="1800" b="1" dirty="0" err="1">
                <a:solidFill>
                  <a:srgbClr val="7030A0"/>
                </a:solidFill>
              </a:rPr>
              <a:t>a,a</a:t>
            </a:r>
            <a:r>
              <a:rPr lang="en-US" altLang="zh-TW" sz="1800" b="1" dirty="0">
                <a:solidFill>
                  <a:srgbClr val="7030A0"/>
                </a:solidFill>
              </a:rPr>
              <a:t>]</a:t>
            </a:r>
            <a:r>
              <a:rPr lang="zh-TW" altLang="en-US" sz="1800" b="1" dirty="0">
                <a:solidFill>
                  <a:srgbClr val="7030A0"/>
                </a:solidFill>
              </a:rPr>
              <a:t>之間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B19D85-1E2A-4648-BD5D-6F2D6C2E7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232" y="3193239"/>
            <a:ext cx="3913544" cy="3377132"/>
          </a:xfrm>
          <a:prstGeom prst="rect">
            <a:avLst/>
          </a:prstGeom>
        </p:spPr>
      </p:pic>
      <p:sp>
        <p:nvSpPr>
          <p:cNvPr id="15" name="日期版面配置區 1">
            <a:extLst>
              <a:ext uri="{FF2B5EF4-FFF2-40B4-BE49-F238E27FC236}">
                <a16:creationId xmlns:a16="http://schemas.microsoft.com/office/drawing/2014/main" id="{C1F84349-D241-48EB-BE84-C4EDB38CB1F8}"/>
              </a:ext>
            </a:extLst>
          </p:cNvPr>
          <p:cNvSpPr txBox="1">
            <a:spLocks/>
          </p:cNvSpPr>
          <p:nvPr/>
        </p:nvSpPr>
        <p:spPr>
          <a:xfrm>
            <a:off x="4003769" y="5256289"/>
            <a:ext cx="167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solidFill>
                  <a:srgbClr val="7030A0"/>
                </a:solidFill>
              </a:rPr>
              <a:t>C</a:t>
            </a:r>
            <a:r>
              <a:rPr lang="zh-TW" altLang="en-US" sz="1800" b="1" dirty="0">
                <a:solidFill>
                  <a:srgbClr val="7030A0"/>
                </a:solidFill>
              </a:rPr>
              <a:t>在</a:t>
            </a:r>
            <a:r>
              <a:rPr lang="en-US" altLang="zh-TW" sz="1800" b="1" dirty="0">
                <a:solidFill>
                  <a:srgbClr val="7030A0"/>
                </a:solidFill>
              </a:rPr>
              <a:t>[0,2]</a:t>
            </a:r>
            <a:r>
              <a:rPr lang="zh-TW" altLang="en-US" sz="1800" b="1" dirty="0">
                <a:solidFill>
                  <a:srgbClr val="7030A0"/>
                </a:solidFill>
              </a:rPr>
              <a:t>之間</a:t>
            </a:r>
          </a:p>
        </p:txBody>
      </p:sp>
    </p:spTree>
    <p:extLst>
      <p:ext uri="{BB962C8B-B14F-4D97-AF65-F5344CB8AC3E}">
        <p14:creationId xmlns:p14="http://schemas.microsoft.com/office/powerpoint/2010/main" val="118599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112E-2684-4045-AF85-32E49CDF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284" y="67791"/>
            <a:ext cx="4172429" cy="122078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Behavior decide</a:t>
            </a:r>
            <a:endParaRPr lang="zh-TW" alt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/>
              <p:nvPr/>
            </p:nvSpPr>
            <p:spPr>
              <a:xfrm>
                <a:off x="112876" y="1150555"/>
                <a:ext cx="12209452" cy="386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>
                  <a:lnSpc>
                    <a:spcPts val="5000"/>
                  </a:lnSpc>
                </a:pPr>
                <a:r>
                  <a:rPr lang="zh-TW" altLang="en-US" sz="2400" b="1" kern="100" dirty="0">
                    <a:solidFill>
                      <a:schemeClr val="accent4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演算法如何決定何時該包圍、攻擊或搜索獵物</a:t>
                </a:r>
                <a:r>
                  <a:rPr lang="en-US" altLang="zh-TW" sz="2400" b="1" kern="100" dirty="0">
                    <a:solidFill>
                      <a:schemeClr val="accent4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攻擊獵物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每隻鯨魚各有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50%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的機率會進行攻擊，若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p&gt;0.5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則進行攻擊。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b="1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zh-TW" altLang="en-US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685800" lvl="0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包圍</a:t>
                </a:r>
                <a:r>
                  <a:rPr lang="en-US" altLang="zh-TW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&amp;</a:t>
                </a:r>
                <a:r>
                  <a:rPr lang="zh-TW" altLang="en-US" sz="2400" b="1" kern="100" dirty="0">
                    <a:solidFill>
                      <a:schemeClr val="accent1">
                        <a:lumMod val="75000"/>
                      </a:schemeClr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搜索獵物</a:t>
                </a:r>
                <a:endParaRPr lang="zh-TW" altLang="zh-TW" sz="2400" b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若係數向量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之絕對值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TW" sz="2400" b="1" kern="100" dirty="0"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400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sz="2400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|&lt;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，則該鯨魚進行包圍，否則進行搜索。</a:t>
                </a:r>
                <a:endParaRPr lang="en-US" altLang="zh-TW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1143000" lvl="1" indent="-342900">
                  <a:lnSpc>
                    <a:spcPts val="5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通常會在演算法前期才進行搜索，後期多進行包圍</a:t>
                </a:r>
                <a:endParaRPr lang="en-US" altLang="zh-TW" sz="24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2502E9-37A6-4771-BC61-1BE725B1C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6" y="1150555"/>
                <a:ext cx="12209452" cy="3864969"/>
              </a:xfrm>
              <a:prstGeom prst="rect">
                <a:avLst/>
              </a:prstGeom>
              <a:blipFill>
                <a:blip r:embed="rId2"/>
                <a:stretch>
                  <a:fillRect b="-2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版面配置區 1">
            <a:extLst>
              <a:ext uri="{FF2B5EF4-FFF2-40B4-BE49-F238E27FC236}">
                <a16:creationId xmlns:a16="http://schemas.microsoft.com/office/drawing/2014/main" id="{8A769F27-7F0E-4906-888A-C2789012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87336"/>
            <a:ext cx="1360251" cy="365125"/>
          </a:xfrm>
        </p:spPr>
        <p:txBody>
          <a:bodyPr/>
          <a:lstStyle/>
          <a:p>
            <a:fld id="{C2867F3D-94B3-40A2-B30F-DEB041ADC7E6}" type="datetime1">
              <a:rPr lang="zh-TW" altLang="en-US" sz="1800" smtClean="0">
                <a:solidFill>
                  <a:srgbClr val="002060"/>
                </a:solidFill>
              </a:rPr>
              <a:pPr/>
              <a:t>2023/6/11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D30A90F-BDBC-4819-AC4F-6475D8C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462" y="6486323"/>
            <a:ext cx="595011" cy="365125"/>
          </a:xfrm>
        </p:spPr>
        <p:txBody>
          <a:bodyPr/>
          <a:lstStyle/>
          <a:p>
            <a:fld id="{6EA8863D-74E8-4C61-AFBC-08C16D0107E2}" type="slidenum">
              <a:rPr lang="zh-TW" altLang="en-US" sz="1800" smtClean="0">
                <a:solidFill>
                  <a:srgbClr val="002060"/>
                </a:solidFill>
              </a:rPr>
              <a:t>9</a:t>
            </a:fld>
            <a:endParaRPr lang="zh-TW" altLang="en-US" sz="1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5EC3823-8620-4CE2-8C8B-06F72504043E}"/>
                  </a:ext>
                </a:extLst>
              </p:cNvPr>
              <p:cNvSpPr txBox="1"/>
              <p:nvPr/>
            </p:nvSpPr>
            <p:spPr>
              <a:xfrm>
                <a:off x="311284" y="5015524"/>
                <a:ext cx="4461641" cy="1276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>
                  <a:lnSpc>
                    <a:spcPts val="5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TW" altLang="en-US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en-US" altLang="zh-TW" b="1" i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b="1" kern="100" dirty="0">
                    <a:latin typeface="STKaiti" panose="02010600040101010101" pitchFamily="2" charset="-122"/>
                    <a:ea typeface="STKaiti" panose="02010600040101010101" pitchFamily="2" charset="-122"/>
                    <a:cs typeface="Times New Roman" panose="02020603050405020304" pitchFamily="18" charset="0"/>
                  </a:rPr>
                  <a:t>*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TW" b="1" i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−</m:t>
                    </m:r>
                    <m:acc>
                      <m:accPr>
                        <m:chr m:val="⃑"/>
                        <m:ctrlP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1" i="1" kern="10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 altLang="zh-TW" sz="1800" b="1" kern="100" dirty="0">
                  <a:latin typeface="STKaiti" panose="02010600040101010101" pitchFamily="2" charset="-122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  <a:p>
                <a:pPr marL="800100" lvl="1">
                  <a:lnSpc>
                    <a:spcPts val="5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800" b="1" i="1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1800" b="1" i="0" kern="100" smtClean="0">
                            <a:latin typeface="Cambria Math" panose="02040503050406030204" pitchFamily="18" charset="0"/>
                            <a:ea typeface="STKaiti" panose="02010600040101010101" pitchFamily="2" charset="-122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</m:acc>
                    <m:r>
                      <a:rPr lang="en-US" altLang="zh-TW" sz="1800" b="1" kern="100">
                        <a:latin typeface="Cambria Math" panose="02040503050406030204" pitchFamily="18" charset="0"/>
                        <a:ea typeface="STKaiti" panose="02010600040101010101" pitchFamily="2" charset="-122"/>
                        <a:cs typeface="Times New Roman" panose="02020603050405020304" pitchFamily="18" charset="0"/>
                      </a:rPr>
                      <m:t>  :</m:t>
                    </m:r>
                  </m:oMath>
                </a14:m>
                <a:r>
                  <a:rPr lang="zh-TW" altLang="en-US" sz="18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從</a:t>
                </a:r>
                <a:r>
                  <a:rPr lang="en-US" altLang="zh-TW" sz="18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TW" altLang="en-US" sz="18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線性遞減至</a:t>
                </a:r>
                <a:r>
                  <a:rPr lang="en-US" altLang="zh-TW" sz="18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TW" altLang="en-US" sz="1800" b="1" kern="100" dirty="0">
                    <a:latin typeface="Cambria Math" panose="02040503050406030204" pitchFamily="18" charset="0"/>
                    <a:ea typeface="STKaiti" panose="02010600040101010101" pitchFamily="2" charset="-122"/>
                    <a:cs typeface="Times New Roman" panose="02020603050405020304" pitchFamily="18" charset="0"/>
                  </a:rPr>
                  <a:t>之等長向量</a:t>
                </a:r>
                <a:endParaRPr lang="en-US" altLang="zh-TW" sz="1800" b="1" kern="100" dirty="0">
                  <a:latin typeface="Cambria Math" panose="02040503050406030204" pitchFamily="18" charset="0"/>
                  <a:ea typeface="STKaiti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5EC3823-8620-4CE2-8C8B-06F725040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84" y="5015524"/>
                <a:ext cx="4461641" cy="1276119"/>
              </a:xfrm>
              <a:prstGeom prst="rect">
                <a:avLst/>
              </a:prstGeom>
              <a:blipFill>
                <a:blip r:embed="rId3"/>
                <a:stretch>
                  <a:fillRect b="-7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122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5506</TotalTime>
  <Words>1306</Words>
  <Application>Microsoft Office PowerPoint</Application>
  <PresentationFormat>寬螢幕</PresentationFormat>
  <Paragraphs>196</Paragraphs>
  <Slides>21</Slides>
  <Notes>3</Notes>
  <HiddenSlides>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HelveticaNeue Regular</vt:lpstr>
      <vt:lpstr>STKaiti</vt:lpstr>
      <vt:lpstr>Arial</vt:lpstr>
      <vt:lpstr>Calibri</vt:lpstr>
      <vt:lpstr>Calibri Light</vt:lpstr>
      <vt:lpstr>Cambria Math</vt:lpstr>
      <vt:lpstr>Palatino Linotype</vt:lpstr>
      <vt:lpstr>Segoe UI Black</vt:lpstr>
      <vt:lpstr>Wingdings</vt:lpstr>
      <vt:lpstr>1_Office 佈景主題</vt:lpstr>
      <vt:lpstr>PowerPoint 簡報</vt:lpstr>
      <vt:lpstr>Whale Optimization Algorithm (WOA)[1]</vt:lpstr>
      <vt:lpstr>PowerPoint 簡報</vt:lpstr>
      <vt:lpstr>Whale Optimization Algorithm (WOA)</vt:lpstr>
      <vt:lpstr>Bubble-net feeding behavior</vt:lpstr>
      <vt:lpstr>Position update’s Equation</vt:lpstr>
      <vt:lpstr>Position update’s Equation</vt:lpstr>
      <vt:lpstr>Position update’s Equation</vt:lpstr>
      <vt:lpstr>Behavior decide</vt:lpstr>
      <vt:lpstr>HW2 測試</vt:lpstr>
      <vt:lpstr>PowerPoint 簡報</vt:lpstr>
      <vt:lpstr>Introduction</vt:lpstr>
      <vt:lpstr>MLP Regression</vt:lpstr>
      <vt:lpstr>MLP超參數範圍</vt:lpstr>
      <vt:lpstr>WOA  相關參數</vt:lpstr>
      <vt:lpstr>隨機產生超參數</vt:lpstr>
      <vt:lpstr>隨機產生超參數</vt:lpstr>
      <vt:lpstr>WOA找出之超參數(約1小時)</vt:lpstr>
      <vt:lpstr>PowerPoint 簡報</vt:lpstr>
      <vt:lpstr>Conclusion &amp; Improvement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楊和昀</dc:creator>
  <cp:lastModifiedBy>晉嘉 胡</cp:lastModifiedBy>
  <cp:revision>218</cp:revision>
  <dcterms:created xsi:type="dcterms:W3CDTF">2022-08-25T08:49:17Z</dcterms:created>
  <dcterms:modified xsi:type="dcterms:W3CDTF">2023-06-11T05:50:08Z</dcterms:modified>
</cp:coreProperties>
</file>